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12" autoAdjust="0"/>
    <p:restoredTop sz="94660"/>
  </p:normalViewPr>
  <p:slideViewPr>
    <p:cSldViewPr>
      <p:cViewPr varScale="1">
        <p:scale>
          <a:sx n="68" d="100"/>
          <a:sy n="68" d="100"/>
        </p:scale>
        <p:origin x="-13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246CD3-215A-4E04-8182-8F43C4C99830}" type="datetimeFigureOut">
              <a:rPr lang="en-US" smtClean="0"/>
              <a:t>11/26/2013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97714-0F87-4975-AEB0-9A9DD00866D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E7EBDF-66DF-4D4B-98C7-EC5E20C8D090}" type="datetime1">
              <a:rPr lang="en-US" smtClean="0"/>
              <a:t>11/26/2013</a:t>
            </a:fld>
            <a:endParaRPr lang="en-US"/>
          </a:p>
        </p:txBody>
      </p:sp>
      <p:sp>
        <p:nvSpPr>
          <p:cNvPr id="5" name="Footer Placeholder 4"/>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6" name="Slide Number Placeholder 5"/>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CA633-43BC-4D4F-83AB-9677882B0277}" type="datetime1">
              <a:rPr lang="en-US" smtClean="0"/>
              <a:t>11/26/2013</a:t>
            </a:fld>
            <a:endParaRPr lang="en-US"/>
          </a:p>
        </p:txBody>
      </p:sp>
      <p:sp>
        <p:nvSpPr>
          <p:cNvPr id="5" name="Footer Placeholder 4"/>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6" name="Slide Number Placeholder 5"/>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B94A5A-EE63-4B51-8575-0968D76D4005}" type="datetime1">
              <a:rPr lang="en-US" smtClean="0"/>
              <a:t>11/26/2013</a:t>
            </a:fld>
            <a:endParaRPr lang="en-US"/>
          </a:p>
        </p:txBody>
      </p:sp>
      <p:sp>
        <p:nvSpPr>
          <p:cNvPr id="5" name="Footer Placeholder 4"/>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6" name="Slide Number Placeholder 5"/>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0A041-1B61-4C8F-BD90-968E5B6B3C39}" type="datetime1">
              <a:rPr lang="en-US" smtClean="0"/>
              <a:t>11/26/2013</a:t>
            </a:fld>
            <a:endParaRPr lang="en-US"/>
          </a:p>
        </p:txBody>
      </p:sp>
      <p:sp>
        <p:nvSpPr>
          <p:cNvPr id="5" name="Footer Placeholder 4"/>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6" name="Slide Number Placeholder 5"/>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35534-753B-4D60-B79F-F9B6D1745B0B}" type="datetime1">
              <a:rPr lang="en-US" smtClean="0"/>
              <a:t>11/26/2013</a:t>
            </a:fld>
            <a:endParaRPr lang="en-US"/>
          </a:p>
        </p:txBody>
      </p:sp>
      <p:sp>
        <p:nvSpPr>
          <p:cNvPr id="5" name="Footer Placeholder 4"/>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6" name="Slide Number Placeholder 5"/>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7CEE7-334D-4504-B959-1A8EE59DEA98}" type="datetime1">
              <a:rPr lang="en-US" smtClean="0"/>
              <a:t>11/26/2013</a:t>
            </a:fld>
            <a:endParaRPr lang="en-US"/>
          </a:p>
        </p:txBody>
      </p:sp>
      <p:sp>
        <p:nvSpPr>
          <p:cNvPr id="6" name="Footer Placeholder 5"/>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7" name="Slide Number Placeholder 6"/>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E86B0A-48D9-4A08-B46D-28098CD53042}" type="datetime1">
              <a:rPr lang="en-US" smtClean="0"/>
              <a:t>11/26/2013</a:t>
            </a:fld>
            <a:endParaRPr lang="en-US"/>
          </a:p>
        </p:txBody>
      </p:sp>
      <p:sp>
        <p:nvSpPr>
          <p:cNvPr id="8" name="Footer Placeholder 7"/>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9" name="Slide Number Placeholder 8"/>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050BA5-DEDB-4818-9C03-194E4A48BE0F}" type="datetime1">
              <a:rPr lang="en-US" smtClean="0"/>
              <a:t>11/26/2013</a:t>
            </a:fld>
            <a:endParaRPr lang="en-US"/>
          </a:p>
        </p:txBody>
      </p:sp>
      <p:sp>
        <p:nvSpPr>
          <p:cNvPr id="4" name="Footer Placeholder 3"/>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5" name="Slide Number Placeholder 4"/>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28884-F502-4363-8FF2-8B71E4E664A2}" type="datetime1">
              <a:rPr lang="en-US" smtClean="0"/>
              <a:t>11/26/2013</a:t>
            </a:fld>
            <a:endParaRPr lang="en-US"/>
          </a:p>
        </p:txBody>
      </p:sp>
      <p:sp>
        <p:nvSpPr>
          <p:cNvPr id="3" name="Footer Placeholder 2"/>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4" name="Slide Number Placeholder 3"/>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092577-FD2F-437E-9F5E-41A2A880B151}" type="datetime1">
              <a:rPr lang="en-US" smtClean="0"/>
              <a:t>11/26/2013</a:t>
            </a:fld>
            <a:endParaRPr lang="en-US"/>
          </a:p>
        </p:txBody>
      </p:sp>
      <p:sp>
        <p:nvSpPr>
          <p:cNvPr id="6" name="Footer Placeholder 5"/>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7" name="Slide Number Placeholder 6"/>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0DA8FA-227C-4A9A-845E-2E1447B6EE99}" type="datetime1">
              <a:rPr lang="en-US" smtClean="0"/>
              <a:t>11/26/2013</a:t>
            </a:fld>
            <a:endParaRPr lang="en-US"/>
          </a:p>
        </p:txBody>
      </p:sp>
      <p:sp>
        <p:nvSpPr>
          <p:cNvPr id="6" name="Footer Placeholder 5"/>
          <p:cNvSpPr>
            <a:spLocks noGrp="1"/>
          </p:cNvSpPr>
          <p:nvPr>
            <p:ph type="ftr" sz="quarter" idx="11"/>
          </p:nvPr>
        </p:nvSpPr>
        <p:spPr/>
        <p:txBody>
          <a:bodyPr/>
          <a:lstStyle/>
          <a:p>
            <a:r>
              <a:rPr lang="ar-IQ" smtClean="0"/>
              <a:t>حاسبات/ المرحلة الثانية                                                    م.اسيل غازي محمود</a:t>
            </a:r>
            <a:endParaRPr lang="en-US"/>
          </a:p>
        </p:txBody>
      </p:sp>
      <p:sp>
        <p:nvSpPr>
          <p:cNvPr id="7" name="Slide Number Placeholder 6"/>
          <p:cNvSpPr>
            <a:spLocks noGrp="1"/>
          </p:cNvSpPr>
          <p:nvPr>
            <p:ph type="sldNum" sz="quarter" idx="12"/>
          </p:nvPr>
        </p:nvSpPr>
        <p:spPr/>
        <p:txBody>
          <a:bodyPr/>
          <a:lstStyle/>
          <a:p>
            <a:fld id="{D51F6693-DA76-4870-837C-52D392DFAB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908DF-8D42-4442-824D-72C7B9F196A6}" type="datetime1">
              <a:rPr lang="en-US" smtClean="0"/>
              <a:t>11/26/2013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IQ" smtClean="0"/>
              <a:t>حاسبات/ المرحلة الثانية                                                    م.اسيل غازي محمود</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F6693-DA76-4870-837C-52D392DFAB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rcRect/>
          <a:stretch>
            <a:fillRect/>
          </a:stretch>
        </p:blipFill>
        <p:spPr bwMode="auto">
          <a:xfrm>
            <a:off x="0" y="0"/>
            <a:ext cx="8858280" cy="664371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D51F6693-DA76-4870-837C-52D392DFAB7A}" type="slidenum">
              <a:rPr lang="en-US" smtClean="0"/>
              <a:t>1</a:t>
            </a:fld>
            <a:endParaRPr lang="en-US"/>
          </a:p>
        </p:txBody>
      </p:sp>
      <p:sp>
        <p:nvSpPr>
          <p:cNvPr id="7" name="Footer Placeholder 6"/>
          <p:cNvSpPr>
            <a:spLocks noGrp="1"/>
          </p:cNvSpPr>
          <p:nvPr>
            <p:ph type="ftr" sz="quarter" idx="11"/>
          </p:nvPr>
        </p:nvSpPr>
        <p:spPr>
          <a:xfrm>
            <a:off x="642910" y="6356350"/>
            <a:ext cx="5376890" cy="365125"/>
          </a:xfrm>
        </p:spPr>
        <p:txBody>
          <a:bodyPr/>
          <a:lstStyle/>
          <a:p>
            <a:r>
              <a:rPr lang="ar-IQ" sz="1400" b="1" dirty="0" smtClean="0"/>
              <a:t>حاسبات/ المرحلة الثانية                                                    م.اسيل غازي محمود</a:t>
            </a: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Autofit/>
          </a:bodyPr>
          <a:lstStyle/>
          <a:p>
            <a:pPr algn="r" rtl="1"/>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a:t/>
            </a:r>
            <a:br>
              <a:rPr lang="ar-IQ" sz="2400" b="1" dirty="0"/>
            </a:br>
            <a:r>
              <a:rPr lang="ar-IQ" sz="2400" b="1" dirty="0" smtClean="0"/>
              <a:t>5.ولاختيار </a:t>
            </a:r>
            <a:r>
              <a:rPr lang="ar-IQ" sz="2400" b="1" dirty="0"/>
              <a:t>حدود وتنسيقاتها بصورة ادق نختار حدود وتظليل </a:t>
            </a:r>
            <a:r>
              <a:rPr lang="en-US" sz="2400" b="1" dirty="0"/>
              <a:t>Border And Shading</a:t>
            </a:r>
            <a:r>
              <a:rPr lang="ar-IQ" sz="2400" b="1" dirty="0"/>
              <a:t> من خانة حدود </a:t>
            </a:r>
            <a:r>
              <a:rPr lang="en-US" sz="2400" b="1" dirty="0"/>
              <a:t>Borders</a:t>
            </a:r>
            <a:r>
              <a:rPr lang="ar-IQ" sz="2400" b="1" dirty="0"/>
              <a:t> سوف تظهر نافذة حدود وتظليل  </a:t>
            </a:r>
            <a:r>
              <a:rPr lang="en-US" sz="2400" b="1" dirty="0"/>
              <a:t>Border And Shading </a:t>
            </a:r>
            <a:r>
              <a:rPr lang="ar-IQ" sz="2400" b="1" dirty="0"/>
              <a:t> ومن خانة الحدود نحدد النمط للحد من خانة نمط </a:t>
            </a:r>
            <a:r>
              <a:rPr lang="en-US" sz="2400" b="1" dirty="0"/>
              <a:t>Style </a:t>
            </a:r>
            <a:r>
              <a:rPr lang="ar-IQ" sz="2400" b="1" dirty="0"/>
              <a:t> واللون من خانة </a:t>
            </a:r>
            <a:r>
              <a:rPr lang="en-US" sz="2400" b="1" dirty="0"/>
              <a:t>Color</a:t>
            </a:r>
            <a:r>
              <a:rPr lang="ar-IQ" sz="2400" b="1" dirty="0"/>
              <a:t> والسمك من خانة </a:t>
            </a:r>
            <a:r>
              <a:rPr lang="en-US" sz="2400" b="1" dirty="0"/>
              <a:t>Width</a:t>
            </a:r>
            <a:r>
              <a:rPr lang="ar-IQ" sz="2400" b="1" dirty="0"/>
              <a:t> والنوع من خانة </a:t>
            </a:r>
            <a:r>
              <a:rPr lang="en-US" sz="2400" b="1" dirty="0"/>
              <a:t>Setting</a:t>
            </a:r>
            <a:r>
              <a:rPr lang="ar-IQ" sz="2400" b="1" dirty="0"/>
              <a:t> .</a:t>
            </a:r>
            <a:r>
              <a:rPr lang="en-US" sz="2400" dirty="0"/>
              <a:t/>
            </a:r>
            <a:br>
              <a:rPr lang="en-US" sz="2400" dirty="0"/>
            </a:br>
            <a:r>
              <a:rPr lang="ar-IQ" sz="2400" b="1" dirty="0"/>
              <a:t>6. واذا اردنا تطبيق الحد على كافة الجدول نختار تطبيق على الجدول (</a:t>
            </a:r>
            <a:r>
              <a:rPr lang="en-US" sz="2400" b="1" dirty="0"/>
              <a:t>Table</a:t>
            </a:r>
            <a:r>
              <a:rPr lang="ar-IQ" sz="2400" b="1" dirty="0"/>
              <a:t>) من خانة </a:t>
            </a:r>
            <a:r>
              <a:rPr lang="en-US" sz="2400" b="1" dirty="0"/>
              <a:t>Apply to   </a:t>
            </a:r>
            <a:r>
              <a:rPr lang="ar-IQ" sz="2400" b="1" dirty="0"/>
              <a:t>  من نافذة حدود وتظليل.</a:t>
            </a:r>
            <a:r>
              <a:rPr lang="en-US" sz="2400" dirty="0"/>
              <a:t/>
            </a:r>
            <a:br>
              <a:rPr lang="en-US" sz="2400" dirty="0"/>
            </a:br>
            <a:r>
              <a:rPr lang="ar-IQ" sz="2400" b="1" dirty="0"/>
              <a:t>7. واذا اردنا تطبيق الحد على خلية معينة نختار تطبيق على خلية </a:t>
            </a:r>
            <a:r>
              <a:rPr lang="en-US" sz="2400" b="1" dirty="0"/>
              <a:t>Cell </a:t>
            </a:r>
            <a:r>
              <a:rPr lang="ar-IQ" sz="2400" b="1" dirty="0"/>
              <a:t> من خانة </a:t>
            </a:r>
            <a:r>
              <a:rPr lang="en-US" sz="2400" b="1" dirty="0"/>
              <a:t>Apply to </a:t>
            </a:r>
            <a:r>
              <a:rPr lang="ar-IQ" sz="2400" b="1" dirty="0"/>
              <a:t> من خانة حدود وتظليل .</a:t>
            </a:r>
            <a:r>
              <a:rPr lang="en-US" sz="2400" dirty="0"/>
              <a:t/>
            </a:r>
            <a:br>
              <a:rPr lang="en-US" sz="2400" dirty="0"/>
            </a:br>
            <a:r>
              <a:rPr lang="ar-IQ" sz="2400" b="1" dirty="0"/>
              <a:t>8. وفي حالة اردنا حدود على فقرة معينة (بدون تكوين جدول) نختار تطبيق على فقرة </a:t>
            </a:r>
            <a:r>
              <a:rPr lang="en-US" sz="2400" b="1" dirty="0"/>
              <a:t>Paragraph</a:t>
            </a:r>
            <a:r>
              <a:rPr lang="ar-IQ" sz="2400" b="1" dirty="0"/>
              <a:t> من خانة </a:t>
            </a:r>
            <a:r>
              <a:rPr lang="en-US" sz="2400" b="1" dirty="0"/>
              <a:t>Apply to </a:t>
            </a:r>
            <a:r>
              <a:rPr lang="ar-IQ" sz="2400" b="1" dirty="0"/>
              <a:t> من خانة حدود وتظليل.</a:t>
            </a:r>
            <a:r>
              <a:rPr lang="en-US" sz="2400" dirty="0"/>
              <a:t/>
            </a:r>
            <a:br>
              <a:rPr lang="en-US" sz="2400" dirty="0"/>
            </a:br>
            <a:endParaRPr lang="en-US" sz="2400" dirty="0"/>
          </a:p>
        </p:txBody>
      </p:sp>
      <p:pic>
        <p:nvPicPr>
          <p:cNvPr id="3" name="Picture 2"/>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142976" y="571480"/>
            <a:ext cx="7358114" cy="1785950"/>
          </a:xfrm>
          <a:prstGeom prst="rect">
            <a:avLst/>
          </a:prstGeom>
          <a:noFill/>
          <a:ln>
            <a:noFill/>
          </a:ln>
        </p:spPr>
      </p:pic>
      <p:sp>
        <p:nvSpPr>
          <p:cNvPr id="4" name="Slide Number Placeholder 3"/>
          <p:cNvSpPr>
            <a:spLocks noGrp="1"/>
          </p:cNvSpPr>
          <p:nvPr>
            <p:ph type="sldNum" sz="quarter" idx="12"/>
          </p:nvPr>
        </p:nvSpPr>
        <p:spPr/>
        <p:txBody>
          <a:bodyPr/>
          <a:lstStyle/>
          <a:p>
            <a:fld id="{D51F6693-DA76-4870-837C-52D392DFAB7A}" type="slidenum">
              <a:rPr lang="en-US" smtClean="0"/>
              <a:t>10</a:t>
            </a:fld>
            <a:endParaRPr lang="en-US"/>
          </a:p>
        </p:txBody>
      </p:sp>
      <p:sp>
        <p:nvSpPr>
          <p:cNvPr id="5" name="Footer Placeholder 4"/>
          <p:cNvSpPr>
            <a:spLocks noGrp="1"/>
          </p:cNvSpPr>
          <p:nvPr>
            <p:ph type="ftr" sz="quarter" idx="11"/>
          </p:nvPr>
        </p:nvSpPr>
        <p:spPr>
          <a:xfrm>
            <a:off x="714348" y="6356350"/>
            <a:ext cx="5305452" cy="365125"/>
          </a:xfrm>
        </p:spPr>
        <p:txBody>
          <a:bodyPr/>
          <a:lstStyle/>
          <a:p>
            <a:r>
              <a:rPr lang="ar-IQ" sz="1400" dirty="0" smtClean="0"/>
              <a:t>حاسبات/ المرحلة الثانية                                                    م.اسيل غازي محمود</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68610"/>
          </a:xfrm>
        </p:spPr>
        <p:txBody>
          <a:bodyPr>
            <a:noAutofit/>
          </a:bodyPr>
          <a:lstStyle/>
          <a:p>
            <a:pPr algn="r" rtl="1"/>
            <a:r>
              <a:rPr lang="ar-IQ" sz="2400" b="1" dirty="0"/>
              <a:t>لتقسيم خلية الجدول الى مجموعة من الخلايا:-</a:t>
            </a:r>
            <a:r>
              <a:rPr lang="en-US" sz="2400" dirty="0"/>
              <a:t/>
            </a:r>
            <a:br>
              <a:rPr lang="en-US" sz="2400" dirty="0"/>
            </a:br>
            <a:r>
              <a:rPr lang="ar-IQ" sz="2400" b="1" dirty="0"/>
              <a:t>لتقسيم خلية ما في الجدول الى خليتين او اكثر نتبع مايلي:-</a:t>
            </a:r>
            <a:r>
              <a:rPr lang="en-US" sz="2400" dirty="0"/>
              <a:t/>
            </a:r>
            <a:br>
              <a:rPr lang="en-US" sz="2400" dirty="0"/>
            </a:br>
            <a:r>
              <a:rPr lang="ar-IQ" sz="2400" dirty="0" smtClean="0"/>
              <a:t>1.</a:t>
            </a:r>
            <a:r>
              <a:rPr lang="ar-IQ" sz="2400" b="1" dirty="0" smtClean="0"/>
              <a:t>نحدد </a:t>
            </a:r>
            <a:r>
              <a:rPr lang="ar-IQ" sz="2400" b="1" dirty="0"/>
              <a:t>الخلية المطلوبة.</a:t>
            </a:r>
            <a:r>
              <a:rPr lang="en-US" sz="2400" dirty="0"/>
              <a:t/>
            </a:r>
            <a:br>
              <a:rPr lang="en-US" sz="2400" dirty="0"/>
            </a:br>
            <a:r>
              <a:rPr lang="ar-IQ" sz="2400" dirty="0" smtClean="0"/>
              <a:t>2.</a:t>
            </a:r>
            <a:r>
              <a:rPr lang="ar-IQ" sz="2400" b="1" dirty="0" smtClean="0"/>
              <a:t>تبويب </a:t>
            </a:r>
            <a:r>
              <a:rPr lang="ar-IQ" sz="2400" b="1" dirty="0"/>
              <a:t>ادوات الجدول </a:t>
            </a:r>
            <a:r>
              <a:rPr lang="en-US" sz="2400" b="1" dirty="0"/>
              <a:t>Table Tools</a:t>
            </a:r>
            <a:r>
              <a:rPr lang="ar-IQ" sz="2400" b="1" dirty="0"/>
              <a:t> ومنها ننتقل الى تخطيط </a:t>
            </a:r>
            <a:r>
              <a:rPr lang="en-US" sz="2400" b="1" dirty="0"/>
              <a:t>Layout</a:t>
            </a:r>
            <a:r>
              <a:rPr lang="ar-IQ" sz="2400" b="1" dirty="0"/>
              <a:t>.</a:t>
            </a:r>
            <a:r>
              <a:rPr lang="en-US" sz="2400" dirty="0"/>
              <a:t/>
            </a:r>
            <a:br>
              <a:rPr lang="en-US" sz="2400" dirty="0"/>
            </a:br>
            <a:r>
              <a:rPr lang="ar-IQ" sz="2400" dirty="0" smtClean="0"/>
              <a:t>3.</a:t>
            </a:r>
            <a:r>
              <a:rPr lang="ar-IQ" sz="2400" b="1" dirty="0" smtClean="0"/>
              <a:t>ننتقل </a:t>
            </a:r>
            <a:r>
              <a:rPr lang="ar-IQ" sz="2400" b="1" dirty="0"/>
              <a:t>الى خانة الدمج</a:t>
            </a:r>
            <a:r>
              <a:rPr lang="en-US" sz="2400" b="1" dirty="0"/>
              <a:t>Merge</a:t>
            </a:r>
            <a:r>
              <a:rPr lang="ar-IQ" sz="2400" b="1" dirty="0"/>
              <a:t> ومنها الى تقسيم الخلية </a:t>
            </a:r>
            <a:r>
              <a:rPr lang="en-US" sz="2400" b="1" dirty="0"/>
              <a:t>Split Cell</a:t>
            </a:r>
            <a:r>
              <a:rPr lang="ar-IQ" sz="2400" b="1" dirty="0"/>
              <a:t>.</a:t>
            </a:r>
            <a:r>
              <a:rPr lang="en-US" sz="2400" dirty="0"/>
              <a:t/>
            </a:r>
            <a:br>
              <a:rPr lang="en-US" sz="2400" dirty="0"/>
            </a:br>
            <a:r>
              <a:rPr lang="ar-IQ" sz="2400" b="1" dirty="0"/>
              <a:t>سوف يظهر مربع حوار نحدد بها عدد الاعمدة  في خانة </a:t>
            </a:r>
            <a:r>
              <a:rPr lang="en-US" sz="2400" b="1" dirty="0"/>
              <a:t>Number of Columns</a:t>
            </a:r>
            <a:r>
              <a:rPr lang="ar-IQ" sz="2400" b="1" dirty="0"/>
              <a:t>وعدد الصفوف في خانة </a:t>
            </a:r>
            <a:r>
              <a:rPr lang="en-US" sz="2400" b="1" dirty="0"/>
              <a:t>number of Rows</a:t>
            </a:r>
            <a:r>
              <a:rPr lang="ar-IQ" sz="2400" b="1" dirty="0"/>
              <a:t>.</a:t>
            </a:r>
            <a:r>
              <a:rPr lang="en-US" sz="2400" dirty="0"/>
              <a:t/>
            </a:r>
            <a:br>
              <a:rPr lang="en-US" sz="2400" dirty="0"/>
            </a:br>
            <a:endParaRPr lang="en-US" sz="2400" dirty="0"/>
          </a:p>
        </p:txBody>
      </p:sp>
      <p:pic>
        <p:nvPicPr>
          <p:cNvPr id="3" name="Picture 2"/>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214546" y="3032974"/>
            <a:ext cx="5572164" cy="792051"/>
          </a:xfrm>
          <a:prstGeom prst="rect">
            <a:avLst/>
          </a:prstGeom>
          <a:noFill/>
          <a:ln>
            <a:noFill/>
          </a:ln>
        </p:spPr>
      </p:pic>
      <p:pic>
        <p:nvPicPr>
          <p:cNvPr id="4" name="Picture 3"/>
          <p:cNvPicPr/>
          <p:nvPr/>
        </p:nvPicPr>
        <p:blipFill>
          <a:blip r:embed="rId3">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500430" y="4214818"/>
            <a:ext cx="2571768" cy="1413258"/>
          </a:xfrm>
          <a:prstGeom prst="rect">
            <a:avLst/>
          </a:prstGeom>
          <a:noFill/>
          <a:ln>
            <a:noFill/>
          </a:ln>
        </p:spPr>
      </p:pic>
      <p:sp>
        <p:nvSpPr>
          <p:cNvPr id="5" name="Slide Number Placeholder 4"/>
          <p:cNvSpPr>
            <a:spLocks noGrp="1"/>
          </p:cNvSpPr>
          <p:nvPr>
            <p:ph type="sldNum" sz="quarter" idx="12"/>
          </p:nvPr>
        </p:nvSpPr>
        <p:spPr/>
        <p:txBody>
          <a:bodyPr/>
          <a:lstStyle/>
          <a:p>
            <a:fld id="{D51F6693-DA76-4870-837C-52D392DFAB7A}" type="slidenum">
              <a:rPr lang="en-US" smtClean="0"/>
              <a:t>11</a:t>
            </a:fld>
            <a:endParaRPr lang="en-US"/>
          </a:p>
        </p:txBody>
      </p:sp>
      <p:sp>
        <p:nvSpPr>
          <p:cNvPr id="6" name="Footer Placeholder 5"/>
          <p:cNvSpPr>
            <a:spLocks noGrp="1"/>
          </p:cNvSpPr>
          <p:nvPr>
            <p:ph type="ftr" sz="quarter" idx="11"/>
          </p:nvPr>
        </p:nvSpPr>
        <p:spPr>
          <a:xfrm>
            <a:off x="357158" y="6356350"/>
            <a:ext cx="5662642" cy="365125"/>
          </a:xfrm>
        </p:spPr>
        <p:txBody>
          <a:bodyPr/>
          <a:lstStyle/>
          <a:p>
            <a:r>
              <a:rPr lang="ar-IQ" sz="1400" dirty="0" smtClean="0"/>
              <a:t>حاسبات/ المرحلة الثانية                                                    م.اسيل غازي محمود</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54296"/>
          </a:xfrm>
        </p:spPr>
        <p:txBody>
          <a:bodyPr>
            <a:noAutofit/>
          </a:bodyPr>
          <a:lstStyle/>
          <a:p>
            <a:pPr algn="r" rtl="1"/>
            <a:r>
              <a:rPr lang="ar-IQ" sz="2400" b="1" i="1" dirty="0"/>
              <a:t>لالغاء عملية تقسيم الخلية:-</a:t>
            </a:r>
            <a:r>
              <a:rPr lang="en-US" sz="2400" dirty="0"/>
              <a:t/>
            </a:r>
            <a:br>
              <a:rPr lang="en-US" sz="2400" dirty="0"/>
            </a:br>
            <a:r>
              <a:rPr lang="ar-IQ" sz="2400" dirty="0" smtClean="0"/>
              <a:t>1.</a:t>
            </a:r>
            <a:r>
              <a:rPr lang="ar-IQ" sz="2400" b="1" dirty="0" smtClean="0"/>
              <a:t>نحدد </a:t>
            </a:r>
            <a:r>
              <a:rPr lang="ar-IQ" sz="2400" b="1" dirty="0"/>
              <a:t>الخلية المطلوبة.</a:t>
            </a:r>
            <a:r>
              <a:rPr lang="en-US" sz="2400" dirty="0"/>
              <a:t/>
            </a:r>
            <a:br>
              <a:rPr lang="en-US" sz="2400" dirty="0"/>
            </a:br>
            <a:r>
              <a:rPr lang="ar-IQ" sz="2400" dirty="0" smtClean="0"/>
              <a:t>2.</a:t>
            </a:r>
            <a:r>
              <a:rPr lang="ar-IQ" sz="2400" b="1" dirty="0" smtClean="0"/>
              <a:t>تبويب </a:t>
            </a:r>
            <a:r>
              <a:rPr lang="ar-IQ" sz="2400" b="1" dirty="0"/>
              <a:t>ادوات الجدول </a:t>
            </a:r>
            <a:r>
              <a:rPr lang="en-US" sz="2400" b="1" dirty="0"/>
              <a:t>Table Tools</a:t>
            </a:r>
            <a:r>
              <a:rPr lang="ar-IQ" sz="2400" b="1" dirty="0"/>
              <a:t> ومنها ننتقل الى تخطيط </a:t>
            </a:r>
            <a:r>
              <a:rPr lang="en-US" sz="2400" b="1" dirty="0"/>
              <a:t>Layout</a:t>
            </a:r>
            <a:r>
              <a:rPr lang="ar-IQ" sz="2400" b="1" dirty="0"/>
              <a:t>.</a:t>
            </a:r>
            <a:r>
              <a:rPr lang="en-US" sz="2400" dirty="0"/>
              <a:t/>
            </a:r>
            <a:br>
              <a:rPr lang="en-US" sz="2400" dirty="0"/>
            </a:br>
            <a:r>
              <a:rPr lang="ar-IQ" sz="2400" dirty="0" smtClean="0"/>
              <a:t>3.</a:t>
            </a:r>
            <a:r>
              <a:rPr lang="ar-IQ" sz="2400" b="1" dirty="0" smtClean="0"/>
              <a:t>ننتقل </a:t>
            </a:r>
            <a:r>
              <a:rPr lang="ar-IQ" sz="2400" b="1" dirty="0"/>
              <a:t>الى خانة الدمج</a:t>
            </a:r>
            <a:r>
              <a:rPr lang="en-US" sz="2400" b="1" dirty="0"/>
              <a:t>Merge</a:t>
            </a:r>
            <a:r>
              <a:rPr lang="ar-IQ" sz="2400" b="1" dirty="0"/>
              <a:t> ومنها دمج الخلية </a:t>
            </a:r>
            <a:r>
              <a:rPr lang="en-US" sz="2400" b="1" dirty="0"/>
              <a:t>Merge Cells</a:t>
            </a:r>
            <a:r>
              <a:rPr lang="ar-IQ" sz="2400" b="1" dirty="0"/>
              <a:t>.</a:t>
            </a:r>
            <a:r>
              <a:rPr lang="en-US" sz="2400" dirty="0"/>
              <a:t/>
            </a:r>
            <a:br>
              <a:rPr lang="en-US" sz="2400" dirty="0"/>
            </a:br>
            <a:r>
              <a:rPr lang="ar-IQ" sz="2400" b="1" dirty="0"/>
              <a:t>نحدد الخلية المطلوبة </a:t>
            </a:r>
            <a:r>
              <a:rPr lang="ar-IQ" sz="2400" b="1" i="1" dirty="0"/>
              <a:t>← تبويب ادوات الجدول </a:t>
            </a:r>
            <a:r>
              <a:rPr lang="en-US" sz="2400" b="1" i="1" dirty="0"/>
              <a:t>Table Tools</a:t>
            </a:r>
            <a:r>
              <a:rPr lang="ar-IQ" sz="2400" b="1" i="1" dirty="0"/>
              <a:t>← تبويب تخطيط </a:t>
            </a:r>
            <a:r>
              <a:rPr lang="en-US" sz="2400" b="1" i="1" dirty="0"/>
              <a:t>Layout</a:t>
            </a:r>
            <a:r>
              <a:rPr lang="ar-IQ" sz="2400" b="1" i="1" dirty="0"/>
              <a:t>← تبويب الدمج </a:t>
            </a:r>
            <a:r>
              <a:rPr lang="en-US" sz="2400" b="1" i="1" dirty="0"/>
              <a:t>Merge</a:t>
            </a:r>
            <a:r>
              <a:rPr lang="ar-IQ" sz="2400" b="1" i="1" dirty="0"/>
              <a:t>←دمج الخلية.</a:t>
            </a:r>
            <a:r>
              <a:rPr lang="en-US" sz="2400" dirty="0"/>
              <a:t/>
            </a:r>
            <a:br>
              <a:rPr lang="en-US" sz="2400" dirty="0"/>
            </a:br>
            <a:endParaRPr lang="en-US" sz="2400" dirty="0"/>
          </a:p>
        </p:txBody>
      </p:sp>
      <p:pic>
        <p:nvPicPr>
          <p:cNvPr id="3" name="Picture 2"/>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214546" y="2836572"/>
            <a:ext cx="5715039" cy="1878312"/>
          </a:xfrm>
          <a:prstGeom prst="rect">
            <a:avLst/>
          </a:prstGeom>
          <a:noFill/>
          <a:ln>
            <a:noFill/>
          </a:ln>
        </p:spPr>
      </p:pic>
      <p:sp>
        <p:nvSpPr>
          <p:cNvPr id="4" name="Slide Number Placeholder 3"/>
          <p:cNvSpPr>
            <a:spLocks noGrp="1"/>
          </p:cNvSpPr>
          <p:nvPr>
            <p:ph type="sldNum" sz="quarter" idx="12"/>
          </p:nvPr>
        </p:nvSpPr>
        <p:spPr/>
        <p:txBody>
          <a:bodyPr/>
          <a:lstStyle/>
          <a:p>
            <a:fld id="{D51F6693-DA76-4870-837C-52D392DFAB7A}" type="slidenum">
              <a:rPr lang="en-US" smtClean="0"/>
              <a:t>12</a:t>
            </a:fld>
            <a:endParaRPr lang="en-US"/>
          </a:p>
        </p:txBody>
      </p:sp>
      <p:sp>
        <p:nvSpPr>
          <p:cNvPr id="5" name="Footer Placeholder 4"/>
          <p:cNvSpPr>
            <a:spLocks noGrp="1"/>
          </p:cNvSpPr>
          <p:nvPr>
            <p:ph type="ftr" sz="quarter" idx="11"/>
          </p:nvPr>
        </p:nvSpPr>
        <p:spPr>
          <a:xfrm>
            <a:off x="285720" y="6356350"/>
            <a:ext cx="5734080" cy="365125"/>
          </a:xfrm>
        </p:spPr>
        <p:txBody>
          <a:bodyPr/>
          <a:lstStyle/>
          <a:p>
            <a:r>
              <a:rPr lang="ar-IQ" sz="1400" dirty="0" smtClean="0"/>
              <a:t>حاسبات/ المرحلة الثانية                                                    م.اسيل غازي محمود</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11750"/>
          </a:xfrm>
        </p:spPr>
        <p:txBody>
          <a:bodyPr>
            <a:noAutofit/>
          </a:bodyPr>
          <a:lstStyle/>
          <a:p>
            <a:pPr algn="r" rtl="1"/>
            <a:r>
              <a:rPr lang="ar-SA" sz="2400" b="1" dirty="0"/>
              <a:t>لاضافة جدول الى المستند:-</a:t>
            </a:r>
            <a:r>
              <a:rPr lang="en-US" sz="2400" dirty="0"/>
              <a:t/>
            </a:r>
            <a:br>
              <a:rPr lang="en-US" sz="2400" dirty="0"/>
            </a:br>
            <a:r>
              <a:rPr lang="ar-SA" sz="2400" b="1" dirty="0"/>
              <a:t>نضع المؤشر بالمكان المطلوب الاضافة فيه </a:t>
            </a:r>
            <a:r>
              <a:rPr lang="en-US" sz="2400" b="1" dirty="0">
                <a:sym typeface="Symbol"/>
              </a:rPr>
              <a:t></a:t>
            </a:r>
            <a:r>
              <a:rPr lang="ar-SA" sz="2400" b="1" dirty="0"/>
              <a:t> ادراج </a:t>
            </a:r>
            <a:r>
              <a:rPr lang="en-US" sz="2400" b="1" dirty="0"/>
              <a:t>Insert</a:t>
            </a:r>
            <a:r>
              <a:rPr lang="en-US" sz="2400" b="1" dirty="0">
                <a:sym typeface="Symbol"/>
              </a:rPr>
              <a:t></a:t>
            </a:r>
            <a:r>
              <a:rPr lang="ar-SA" sz="2400" b="1" dirty="0"/>
              <a:t> جدول </a:t>
            </a:r>
            <a:r>
              <a:rPr lang="en-US" sz="2400" b="1" dirty="0"/>
              <a:t>Table</a:t>
            </a:r>
            <a:r>
              <a:rPr lang="en-US" sz="2400" b="1" dirty="0">
                <a:sym typeface="Symbol"/>
              </a:rPr>
              <a:t></a:t>
            </a:r>
            <a:r>
              <a:rPr lang="ar-SA" sz="2400" b="1" dirty="0"/>
              <a:t> نقوم بتحديد عدد الاعمدة وعدد الصفوف.</a:t>
            </a:r>
            <a:r>
              <a:rPr lang="en-US" sz="2400" dirty="0"/>
              <a:t/>
            </a:r>
            <a:br>
              <a:rPr lang="en-US" sz="2400" dirty="0"/>
            </a:br>
            <a:r>
              <a:rPr lang="ar-SA" sz="2400" b="1" dirty="0"/>
              <a:t>لأضافة صف الى الجدول (صف اعلى) :-</a:t>
            </a:r>
            <a:r>
              <a:rPr lang="en-US" sz="2400" dirty="0"/>
              <a:t/>
            </a:r>
            <a:br>
              <a:rPr lang="en-US" sz="2400" dirty="0"/>
            </a:br>
            <a:r>
              <a:rPr lang="ar-SA" sz="2400" b="1" dirty="0"/>
              <a:t>نحدد الصف المطلوب الاضافة قبله </a:t>
            </a:r>
            <a:r>
              <a:rPr lang="en-US" sz="2400" b="1" dirty="0">
                <a:sym typeface="Symbol"/>
              </a:rPr>
              <a:t></a:t>
            </a:r>
            <a:r>
              <a:rPr lang="ar-SA" sz="2400" b="1" dirty="0"/>
              <a:t> نختار تخطيط </a:t>
            </a:r>
            <a:r>
              <a:rPr lang="en-US" sz="2400" b="1" dirty="0"/>
              <a:t>Layout </a:t>
            </a:r>
            <a:r>
              <a:rPr lang="ar-SA" sz="2400" b="1" dirty="0"/>
              <a:t> من تبويب ادوات الجدول </a:t>
            </a:r>
            <a:r>
              <a:rPr lang="en-US" sz="2400" b="1" dirty="0"/>
              <a:t>Table Tools</a:t>
            </a:r>
            <a:r>
              <a:rPr lang="en-US" sz="2400" b="1" dirty="0">
                <a:sym typeface="Symbol"/>
              </a:rPr>
              <a:t></a:t>
            </a:r>
            <a:r>
              <a:rPr lang="ar-SA" sz="2400" b="1" dirty="0"/>
              <a:t>صفوف واعمدة </a:t>
            </a:r>
            <a:r>
              <a:rPr lang="en-US" sz="2400" b="1" dirty="0"/>
              <a:t>Rows and Columns</a:t>
            </a:r>
            <a:r>
              <a:rPr lang="en-US" sz="2400" b="1" dirty="0">
                <a:sym typeface="Symbol"/>
              </a:rPr>
              <a:t></a:t>
            </a:r>
            <a:r>
              <a:rPr lang="ar-SA" sz="2400" b="1" dirty="0"/>
              <a:t>ادراج اعلى </a:t>
            </a:r>
            <a:r>
              <a:rPr lang="en-US" sz="2400" b="1" dirty="0"/>
              <a:t>Insert Above</a:t>
            </a:r>
            <a:r>
              <a:rPr lang="en-US" sz="2400" dirty="0"/>
              <a:t/>
            </a:r>
            <a:br>
              <a:rPr lang="en-US" sz="2400" dirty="0"/>
            </a:br>
            <a:r>
              <a:rPr lang="ar-SA" sz="2400" b="1" dirty="0"/>
              <a:t>لأضافة صف الى الجدول(صف اسفل):-</a:t>
            </a:r>
            <a:r>
              <a:rPr lang="en-US" sz="2400" dirty="0"/>
              <a:t/>
            </a:r>
            <a:br>
              <a:rPr lang="en-US" sz="2400" dirty="0"/>
            </a:br>
            <a:r>
              <a:rPr lang="ar-SA" sz="2400" b="1" dirty="0"/>
              <a:t>نحدد الصف المطلوب الاضافة بعده </a:t>
            </a:r>
            <a:r>
              <a:rPr lang="en-US" sz="2400" b="1" dirty="0">
                <a:sym typeface="Symbol"/>
              </a:rPr>
              <a:t></a:t>
            </a:r>
            <a:r>
              <a:rPr lang="ar-SA" sz="2400" b="1" dirty="0"/>
              <a:t> نختار تخطيط </a:t>
            </a:r>
            <a:r>
              <a:rPr lang="en-US" sz="2400" b="1" dirty="0"/>
              <a:t>Layout </a:t>
            </a:r>
            <a:r>
              <a:rPr lang="ar-SA" sz="2400" b="1" dirty="0"/>
              <a:t> من تبويب ادوات الجدول </a:t>
            </a:r>
            <a:r>
              <a:rPr lang="en-US" sz="2400" b="1" dirty="0"/>
              <a:t>Table Tools</a:t>
            </a:r>
            <a:r>
              <a:rPr lang="en-US" sz="2400" b="1" dirty="0">
                <a:sym typeface="Symbol"/>
              </a:rPr>
              <a:t></a:t>
            </a:r>
            <a:r>
              <a:rPr lang="ar-SA" sz="2400" b="1" dirty="0"/>
              <a:t>صفوف واعمدة </a:t>
            </a:r>
            <a:r>
              <a:rPr lang="en-US" sz="2400" b="1" dirty="0"/>
              <a:t>Rows and Columns</a:t>
            </a:r>
            <a:r>
              <a:rPr lang="en-US" sz="2400" b="1" dirty="0">
                <a:sym typeface="Symbol"/>
              </a:rPr>
              <a:t></a:t>
            </a:r>
            <a:r>
              <a:rPr lang="ar-SA" sz="2400" b="1" dirty="0"/>
              <a:t>ادراج اسفل </a:t>
            </a:r>
            <a:r>
              <a:rPr lang="en-US" sz="2400" b="1" dirty="0"/>
              <a:t>Insert Below</a:t>
            </a:r>
            <a:endParaRPr lang="en-US" sz="2400" dirty="0"/>
          </a:p>
        </p:txBody>
      </p:sp>
      <p:sp>
        <p:nvSpPr>
          <p:cNvPr id="3" name="Slide Number Placeholder 2"/>
          <p:cNvSpPr>
            <a:spLocks noGrp="1"/>
          </p:cNvSpPr>
          <p:nvPr>
            <p:ph type="sldNum" sz="quarter" idx="12"/>
          </p:nvPr>
        </p:nvSpPr>
        <p:spPr/>
        <p:txBody>
          <a:bodyPr/>
          <a:lstStyle/>
          <a:p>
            <a:fld id="{D51F6693-DA76-4870-837C-52D392DFAB7A}" type="slidenum">
              <a:rPr lang="en-US" smtClean="0"/>
              <a:t>2</a:t>
            </a:fld>
            <a:endParaRPr lang="en-US"/>
          </a:p>
        </p:txBody>
      </p:sp>
      <p:sp>
        <p:nvSpPr>
          <p:cNvPr id="4" name="Footer Placeholder 3"/>
          <p:cNvSpPr>
            <a:spLocks noGrp="1"/>
          </p:cNvSpPr>
          <p:nvPr>
            <p:ph type="ftr" sz="quarter" idx="11"/>
          </p:nvPr>
        </p:nvSpPr>
        <p:spPr>
          <a:xfrm>
            <a:off x="500034" y="6356350"/>
            <a:ext cx="5519766" cy="365125"/>
          </a:xfrm>
        </p:spPr>
        <p:txBody>
          <a:bodyPr/>
          <a:lstStyle/>
          <a:p>
            <a:r>
              <a:rPr lang="ar-IQ" sz="1400" b="1" dirty="0" smtClean="0"/>
              <a:t>حاسبات/ المرحلة الثانية                                                    م.اسيل غازي محمود</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785786" y="357166"/>
            <a:ext cx="7643866" cy="571504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D51F6693-DA76-4870-837C-52D392DFAB7A}" type="slidenum">
              <a:rPr lang="en-US" smtClean="0"/>
              <a:t>3</a:t>
            </a:fld>
            <a:endParaRPr lang="en-US"/>
          </a:p>
        </p:txBody>
      </p:sp>
      <p:sp>
        <p:nvSpPr>
          <p:cNvPr id="5" name="Footer Placeholder 4"/>
          <p:cNvSpPr>
            <a:spLocks noGrp="1"/>
          </p:cNvSpPr>
          <p:nvPr>
            <p:ph type="ftr" sz="quarter" idx="11"/>
          </p:nvPr>
        </p:nvSpPr>
        <p:spPr>
          <a:xfrm>
            <a:off x="357158" y="6356350"/>
            <a:ext cx="5662642" cy="365125"/>
          </a:xfrm>
        </p:spPr>
        <p:txBody>
          <a:bodyPr/>
          <a:lstStyle/>
          <a:p>
            <a:r>
              <a:rPr lang="ar-IQ" sz="1400" b="1" dirty="0" smtClean="0"/>
              <a:t>حاسبات/ المرحلة الثانية                                                    م.اسيل غازي محمود</a:t>
            </a:r>
            <a:endParaRPr lang="en-US"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83254"/>
          </a:xfrm>
        </p:spPr>
        <p:txBody>
          <a:bodyPr>
            <a:noAutofit/>
          </a:bodyPr>
          <a:lstStyle/>
          <a:p>
            <a:pPr algn="r" rtl="1"/>
            <a:r>
              <a:rPr lang="ar-SA" sz="2400" b="1" dirty="0"/>
              <a:t>لحذف خلية او خلايا معينة:- </a:t>
            </a:r>
            <a:r>
              <a:rPr lang="en-US" sz="2400" dirty="0"/>
              <a:t/>
            </a:r>
            <a:br>
              <a:rPr lang="en-US" sz="2400" dirty="0"/>
            </a:br>
            <a:r>
              <a:rPr lang="ar-SA" sz="2400" b="1" dirty="0"/>
              <a:t>نحدد الخلية او الخلايا المطلوب حذفها</a:t>
            </a:r>
            <a:r>
              <a:rPr lang="en-US" sz="2400" b="1" dirty="0">
                <a:sym typeface="Symbol"/>
              </a:rPr>
              <a:t></a:t>
            </a:r>
            <a:r>
              <a:rPr lang="ar-SA" sz="2400" b="1" dirty="0"/>
              <a:t>تبويب ادوات الجدول </a:t>
            </a:r>
            <a:r>
              <a:rPr lang="en-US" sz="2400" b="1" dirty="0"/>
              <a:t>Table Tools</a:t>
            </a:r>
            <a:r>
              <a:rPr lang="en-US" sz="2400" b="1" dirty="0">
                <a:sym typeface="Symbol"/>
              </a:rPr>
              <a:t></a:t>
            </a:r>
            <a:r>
              <a:rPr lang="ar-SA" sz="2400" b="1" dirty="0"/>
              <a:t>تبويب تخطيط</a:t>
            </a:r>
            <a:r>
              <a:rPr lang="en-US" sz="2400" b="1" dirty="0"/>
              <a:t>Layout</a:t>
            </a:r>
            <a:r>
              <a:rPr lang="en-US" sz="2400" b="1" dirty="0">
                <a:sym typeface="Symbol"/>
              </a:rPr>
              <a:t></a:t>
            </a:r>
            <a:r>
              <a:rPr lang="ar-SA" sz="2400" b="1" dirty="0"/>
              <a:t> صفوف واعمدة </a:t>
            </a:r>
            <a:r>
              <a:rPr lang="en-US" sz="2400" b="1" dirty="0">
                <a:sym typeface="Symbol"/>
              </a:rPr>
              <a:t></a:t>
            </a:r>
            <a:r>
              <a:rPr lang="ar-SA" sz="2400" b="1" dirty="0"/>
              <a:t> نختار حذف خلايا </a:t>
            </a:r>
            <a:r>
              <a:rPr lang="en-US" sz="2400" b="1" dirty="0"/>
              <a:t>Delete Cells</a:t>
            </a:r>
            <a:r>
              <a:rPr lang="ar-SA" sz="2400" b="1" dirty="0"/>
              <a:t>.</a:t>
            </a:r>
            <a:r>
              <a:rPr lang="en-US" sz="2400" dirty="0"/>
              <a:t/>
            </a:r>
            <a:br>
              <a:rPr lang="en-US" sz="2400" dirty="0"/>
            </a:br>
            <a:r>
              <a:rPr lang="ar-SA" sz="2400" b="1" dirty="0"/>
              <a:t>لحذف عمود:-</a:t>
            </a:r>
            <a:r>
              <a:rPr lang="en-US" sz="2400" dirty="0"/>
              <a:t/>
            </a:r>
            <a:br>
              <a:rPr lang="en-US" sz="2400" dirty="0"/>
            </a:br>
            <a:r>
              <a:rPr lang="ar-SA" sz="2400" b="1" dirty="0"/>
              <a:t>نحدد العمود المراد حذفه </a:t>
            </a:r>
            <a:r>
              <a:rPr lang="en-US" sz="2400" b="1" dirty="0">
                <a:sym typeface="Symbol"/>
              </a:rPr>
              <a:t></a:t>
            </a:r>
            <a:r>
              <a:rPr lang="ar-SA" sz="2400" b="1" dirty="0"/>
              <a:t> تبويب ادوات الجدول </a:t>
            </a:r>
            <a:r>
              <a:rPr lang="en-US" sz="2400" b="1" dirty="0"/>
              <a:t>Table Tools</a:t>
            </a:r>
            <a:r>
              <a:rPr lang="en-US" sz="2400" b="1" dirty="0">
                <a:sym typeface="Symbol"/>
              </a:rPr>
              <a:t></a:t>
            </a:r>
            <a:r>
              <a:rPr lang="ar-SA" sz="2400" b="1" dirty="0"/>
              <a:t> تبويب تخطيط</a:t>
            </a:r>
            <a:r>
              <a:rPr lang="en-US" sz="2400" b="1" dirty="0"/>
              <a:t>Layout</a:t>
            </a:r>
            <a:r>
              <a:rPr lang="en-US" sz="2400" b="1" dirty="0">
                <a:sym typeface="Symbol"/>
              </a:rPr>
              <a:t></a:t>
            </a:r>
            <a:r>
              <a:rPr lang="ar-SA" sz="2400" b="1" dirty="0"/>
              <a:t> صفوف واعمدة </a:t>
            </a:r>
            <a:r>
              <a:rPr lang="en-US" sz="2400" b="1" dirty="0">
                <a:sym typeface="Symbol"/>
              </a:rPr>
              <a:t></a:t>
            </a:r>
            <a:r>
              <a:rPr lang="ar-SA" sz="2400" b="1" dirty="0"/>
              <a:t> نختار حذف اعمدة </a:t>
            </a:r>
            <a:r>
              <a:rPr lang="en-US" sz="2400" b="1" dirty="0"/>
              <a:t>Delete Columns</a:t>
            </a:r>
            <a:r>
              <a:rPr lang="ar-SA" sz="2400" b="1" dirty="0"/>
              <a:t>.</a:t>
            </a:r>
            <a:r>
              <a:rPr lang="en-US" sz="2400" dirty="0"/>
              <a:t/>
            </a:r>
            <a:br>
              <a:rPr lang="en-US" sz="2400" dirty="0"/>
            </a:br>
            <a:r>
              <a:rPr lang="ar-SA" sz="2400" b="1" dirty="0"/>
              <a:t>لحذف صف:-</a:t>
            </a:r>
            <a:r>
              <a:rPr lang="en-US" sz="2400" dirty="0"/>
              <a:t/>
            </a:r>
            <a:br>
              <a:rPr lang="en-US" sz="2400" dirty="0"/>
            </a:br>
            <a:r>
              <a:rPr lang="ar-SA" sz="2400" b="1" dirty="0"/>
              <a:t>نحدد الصف المراد حذفه </a:t>
            </a:r>
            <a:r>
              <a:rPr lang="en-US" sz="2400" b="1" dirty="0">
                <a:sym typeface="Symbol"/>
              </a:rPr>
              <a:t></a:t>
            </a:r>
            <a:r>
              <a:rPr lang="ar-SA" sz="2400" b="1" dirty="0"/>
              <a:t> تبويب ادوات الجدول </a:t>
            </a:r>
            <a:r>
              <a:rPr lang="en-US" sz="2400" b="1" dirty="0"/>
              <a:t>Table Tools</a:t>
            </a:r>
            <a:r>
              <a:rPr lang="en-US" sz="2400" b="1" dirty="0">
                <a:sym typeface="Symbol"/>
              </a:rPr>
              <a:t></a:t>
            </a:r>
            <a:r>
              <a:rPr lang="ar-SA" sz="2400" b="1" dirty="0"/>
              <a:t> تبويب تخطيط</a:t>
            </a:r>
            <a:r>
              <a:rPr lang="en-US" sz="2400" b="1" dirty="0"/>
              <a:t>Layout</a:t>
            </a:r>
            <a:r>
              <a:rPr lang="en-US" sz="2400" b="1" dirty="0">
                <a:sym typeface="Symbol"/>
              </a:rPr>
              <a:t></a:t>
            </a:r>
            <a:r>
              <a:rPr lang="ar-SA" sz="2400" b="1" dirty="0"/>
              <a:t> صفوف واعمدة </a:t>
            </a:r>
            <a:r>
              <a:rPr lang="en-US" sz="2400" b="1" dirty="0">
                <a:sym typeface="Symbol"/>
              </a:rPr>
              <a:t></a:t>
            </a:r>
            <a:r>
              <a:rPr lang="ar-SA" sz="2400" b="1" dirty="0"/>
              <a:t> نختار حذف صف </a:t>
            </a:r>
            <a:r>
              <a:rPr lang="en-US" sz="2400" b="1" dirty="0"/>
              <a:t>Delete Rows</a:t>
            </a:r>
            <a:r>
              <a:rPr lang="ar-SA" sz="2400" b="1" dirty="0"/>
              <a:t>.</a:t>
            </a:r>
            <a:r>
              <a:rPr lang="en-US" sz="2400" dirty="0"/>
              <a:t/>
            </a:r>
            <a:br>
              <a:rPr lang="en-US" sz="2400" dirty="0"/>
            </a:br>
            <a:r>
              <a:rPr lang="ar-SA" sz="2400" b="1" dirty="0"/>
              <a:t>لحذف الجدول بأكمله:-</a:t>
            </a:r>
            <a:r>
              <a:rPr lang="en-US" sz="2400" dirty="0"/>
              <a:t/>
            </a:r>
            <a:br>
              <a:rPr lang="en-US" sz="2400" dirty="0"/>
            </a:br>
            <a:r>
              <a:rPr lang="ar-SA" sz="2400" b="1" dirty="0"/>
              <a:t>تحديد الجدول </a:t>
            </a:r>
            <a:r>
              <a:rPr lang="en-US" sz="2400" b="1" dirty="0">
                <a:sym typeface="Symbol"/>
              </a:rPr>
              <a:t></a:t>
            </a:r>
            <a:r>
              <a:rPr lang="ar-SA" sz="2400" b="1" dirty="0"/>
              <a:t>تبويب ادوات الجدول </a:t>
            </a:r>
            <a:r>
              <a:rPr lang="en-US" sz="2400" b="1" dirty="0"/>
              <a:t>Table Tools</a:t>
            </a:r>
            <a:r>
              <a:rPr lang="en-US" sz="2400" b="1" dirty="0">
                <a:sym typeface="Symbol"/>
              </a:rPr>
              <a:t></a:t>
            </a:r>
            <a:r>
              <a:rPr lang="ar-SA" sz="2400" b="1" dirty="0"/>
              <a:t> تبويب تخطيط</a:t>
            </a:r>
            <a:r>
              <a:rPr lang="en-US" sz="2400" b="1" dirty="0"/>
              <a:t>Layout</a:t>
            </a:r>
            <a:r>
              <a:rPr lang="en-US" sz="2400" b="1" dirty="0">
                <a:sym typeface="Symbol"/>
              </a:rPr>
              <a:t></a:t>
            </a:r>
            <a:r>
              <a:rPr lang="ar-SA" sz="2400" b="1" dirty="0"/>
              <a:t> صفوف واعمدة </a:t>
            </a:r>
            <a:r>
              <a:rPr lang="en-US" sz="2400" b="1" dirty="0">
                <a:sym typeface="Symbol"/>
              </a:rPr>
              <a:t></a:t>
            </a:r>
            <a:r>
              <a:rPr lang="ar-SA" sz="2400" b="1" dirty="0"/>
              <a:t> نختار حذف جدول </a:t>
            </a:r>
            <a:r>
              <a:rPr lang="en-US" sz="2400" b="1" dirty="0"/>
              <a:t>Delete Table</a:t>
            </a:r>
            <a:r>
              <a:rPr lang="ar-SA" sz="2400" b="1" dirty="0"/>
              <a:t>.</a:t>
            </a:r>
            <a:r>
              <a:rPr lang="en-US" sz="2400" dirty="0"/>
              <a:t/>
            </a:r>
            <a:br>
              <a:rPr lang="en-US" sz="2400" dirty="0"/>
            </a:br>
            <a:endParaRPr lang="en-US" sz="2400" dirty="0"/>
          </a:p>
        </p:txBody>
      </p:sp>
      <p:sp>
        <p:nvSpPr>
          <p:cNvPr id="3" name="Slide Number Placeholder 2"/>
          <p:cNvSpPr>
            <a:spLocks noGrp="1"/>
          </p:cNvSpPr>
          <p:nvPr>
            <p:ph type="sldNum" sz="quarter" idx="12"/>
          </p:nvPr>
        </p:nvSpPr>
        <p:spPr/>
        <p:txBody>
          <a:bodyPr/>
          <a:lstStyle/>
          <a:p>
            <a:fld id="{D51F6693-DA76-4870-837C-52D392DFAB7A}" type="slidenum">
              <a:rPr lang="en-US" smtClean="0"/>
              <a:t>4</a:t>
            </a:fld>
            <a:endParaRPr lang="en-US"/>
          </a:p>
        </p:txBody>
      </p:sp>
      <p:sp>
        <p:nvSpPr>
          <p:cNvPr id="4" name="Footer Placeholder 3"/>
          <p:cNvSpPr>
            <a:spLocks noGrp="1"/>
          </p:cNvSpPr>
          <p:nvPr>
            <p:ph type="ftr" sz="quarter" idx="11"/>
          </p:nvPr>
        </p:nvSpPr>
        <p:spPr>
          <a:xfrm>
            <a:off x="500034" y="6356350"/>
            <a:ext cx="5519766" cy="365125"/>
          </a:xfrm>
        </p:spPr>
        <p:txBody>
          <a:bodyPr/>
          <a:lstStyle/>
          <a:p>
            <a:r>
              <a:rPr lang="ar-IQ" sz="1400" dirty="0" smtClean="0"/>
              <a:t>حاسبات/ المرحلة الثانية                                                    م.اسيل غازي محمود</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500035" y="214290"/>
            <a:ext cx="7042238" cy="5929354"/>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D51F6693-DA76-4870-837C-52D392DFAB7A}" type="slidenum">
              <a:rPr lang="en-US" smtClean="0"/>
              <a:t>5</a:t>
            </a:fld>
            <a:endParaRPr lang="en-US"/>
          </a:p>
        </p:txBody>
      </p:sp>
      <p:sp>
        <p:nvSpPr>
          <p:cNvPr id="5" name="Footer Placeholder 4"/>
          <p:cNvSpPr>
            <a:spLocks noGrp="1"/>
          </p:cNvSpPr>
          <p:nvPr>
            <p:ph type="ftr" sz="quarter" idx="11"/>
          </p:nvPr>
        </p:nvSpPr>
        <p:spPr>
          <a:xfrm>
            <a:off x="428596" y="6356350"/>
            <a:ext cx="5591204" cy="365125"/>
          </a:xfrm>
        </p:spPr>
        <p:txBody>
          <a:bodyPr/>
          <a:lstStyle/>
          <a:p>
            <a:r>
              <a:rPr lang="ar-IQ" sz="1400" b="1" dirty="0" smtClean="0"/>
              <a:t>حاسبات/ المرحلة الثانية                                                    م.اسيل غازي محمود</a:t>
            </a:r>
            <a:endParaRPr lang="en-US" sz="1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571472" y="642918"/>
            <a:ext cx="6972328" cy="5643601"/>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D51F6693-DA76-4870-837C-52D392DFAB7A}" type="slidenum">
              <a:rPr lang="en-US" smtClean="0"/>
              <a:t>6</a:t>
            </a:fld>
            <a:endParaRPr lang="en-US"/>
          </a:p>
        </p:txBody>
      </p:sp>
      <p:sp>
        <p:nvSpPr>
          <p:cNvPr id="5" name="Footer Placeholder 4"/>
          <p:cNvSpPr>
            <a:spLocks noGrp="1"/>
          </p:cNvSpPr>
          <p:nvPr>
            <p:ph type="ftr" sz="quarter" idx="11"/>
          </p:nvPr>
        </p:nvSpPr>
        <p:spPr>
          <a:xfrm>
            <a:off x="428596" y="6356350"/>
            <a:ext cx="5591204" cy="365125"/>
          </a:xfrm>
        </p:spPr>
        <p:txBody>
          <a:bodyPr/>
          <a:lstStyle/>
          <a:p>
            <a:r>
              <a:rPr lang="ar-IQ" sz="1400" dirty="0" smtClean="0"/>
              <a:t>حاسبات/ المرحلة الثانية                                                    م.اسيل غازي محمود</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0"/>
          </a:xfrm>
        </p:spPr>
        <p:txBody>
          <a:bodyPr>
            <a:noAutofit/>
          </a:bodyPr>
          <a:lstStyle/>
          <a:p>
            <a:pPr algn="r" rtl="1"/>
            <a:r>
              <a:rPr lang="ar-SA" sz="2000" b="1" dirty="0"/>
              <a:t>ل</a:t>
            </a:r>
            <a:r>
              <a:rPr lang="ar-IQ" sz="2000" b="1" dirty="0"/>
              <a:t>ت</a:t>
            </a:r>
            <a:r>
              <a:rPr lang="ar-SA" sz="2000" b="1" dirty="0"/>
              <a:t>غير عرض العمود وارتفاع الصف:-</a:t>
            </a:r>
            <a:r>
              <a:rPr lang="en-US" sz="2000" dirty="0"/>
              <a:t/>
            </a:r>
            <a:br>
              <a:rPr lang="en-US" sz="2000" dirty="0"/>
            </a:br>
            <a:r>
              <a:rPr lang="ar-SA" sz="2000" b="1" dirty="0"/>
              <a:t>نحدد الاعمدة المطلوبة ← تبويب ادوات الجدول </a:t>
            </a:r>
            <a:r>
              <a:rPr lang="en-US" sz="2000" b="1" dirty="0"/>
              <a:t>Table Tools</a:t>
            </a:r>
            <a:r>
              <a:rPr lang="ar-SA" sz="2000" b="1" dirty="0"/>
              <a:t>←تبويب تخطيط </a:t>
            </a:r>
            <a:r>
              <a:rPr lang="en-US" sz="2000" b="1" dirty="0"/>
              <a:t>Layout</a:t>
            </a:r>
            <a:r>
              <a:rPr lang="ar-SA" sz="2000" b="1" dirty="0"/>
              <a:t>←تبويب حجم الخلية </a:t>
            </a:r>
            <a:r>
              <a:rPr lang="en-US" sz="2000" b="1" dirty="0"/>
              <a:t>Cell Size</a:t>
            </a:r>
            <a:r>
              <a:rPr lang="ar-SA" sz="2000" b="1" dirty="0"/>
              <a:t>← نقوم بتغير نسب الارتفاع بخانة الارتفاع</a:t>
            </a:r>
            <a:r>
              <a:rPr lang="en-US" sz="2000" b="1" dirty="0"/>
              <a:t>Height</a:t>
            </a:r>
            <a:r>
              <a:rPr lang="ar-IQ" sz="2000" b="1" dirty="0"/>
              <a:t> ونسب العرض بخانة العرض </a:t>
            </a:r>
            <a:r>
              <a:rPr lang="en-US" sz="2000" b="1" dirty="0"/>
              <a:t>Width</a:t>
            </a:r>
            <a:r>
              <a:rPr lang="ar-IQ" sz="2000" b="1" dirty="0"/>
              <a:t>.</a:t>
            </a:r>
            <a:r>
              <a:rPr lang="en-US" sz="2000" dirty="0"/>
              <a:t/>
            </a:r>
            <a:br>
              <a:rPr lang="en-US" sz="2000" dirty="0"/>
            </a:br>
            <a:r>
              <a:rPr lang="ar-SA" sz="2000" b="1" dirty="0"/>
              <a:t>لجعل عرض العمود يتناسب مع حجم البيانات المدخلة:-</a:t>
            </a:r>
            <a:r>
              <a:rPr lang="en-US" sz="2000" dirty="0"/>
              <a:t/>
            </a:r>
            <a:br>
              <a:rPr lang="en-US" sz="2000" dirty="0"/>
            </a:br>
            <a:r>
              <a:rPr lang="ar-SA" sz="2000" b="1" dirty="0"/>
              <a:t>نحدد الاعمدة المطلوبة ← تبويب ادوات الجدول </a:t>
            </a:r>
            <a:r>
              <a:rPr lang="en-US" sz="2000" b="1" dirty="0"/>
              <a:t>Table Tools</a:t>
            </a:r>
            <a:r>
              <a:rPr lang="ar-SA" sz="2000" b="1" dirty="0"/>
              <a:t>←تبويب تخطيط </a:t>
            </a:r>
            <a:r>
              <a:rPr lang="en-US" sz="2000" b="1" dirty="0"/>
              <a:t>Layout</a:t>
            </a:r>
            <a:r>
              <a:rPr lang="ar-SA" sz="2000" b="1" dirty="0"/>
              <a:t>←تبويب حجم الخلية </a:t>
            </a:r>
            <a:r>
              <a:rPr lang="en-US" sz="2000" b="1" dirty="0"/>
              <a:t>Cell Size</a:t>
            </a:r>
            <a:r>
              <a:rPr lang="ar-SA" sz="2000" b="1" dirty="0"/>
              <a:t>← احتواء تلقائي </a:t>
            </a:r>
            <a:r>
              <a:rPr lang="en-US" sz="2000" b="1" dirty="0"/>
              <a:t>Auto fit</a:t>
            </a:r>
            <a:r>
              <a:rPr lang="ar-SA" sz="2000" b="1" dirty="0"/>
              <a:t>← احتواء تلقائي للبيانات </a:t>
            </a:r>
            <a:r>
              <a:rPr lang="en-US" sz="2000" b="1" dirty="0"/>
              <a:t>Auto Fit Content</a:t>
            </a:r>
            <a:r>
              <a:rPr lang="ar-IQ" sz="2000" b="1" dirty="0"/>
              <a:t>.</a:t>
            </a:r>
            <a:r>
              <a:rPr lang="en-US" sz="2000" dirty="0"/>
              <a:t/>
            </a:r>
            <a:br>
              <a:rPr lang="en-US" sz="2000" dirty="0"/>
            </a:br>
            <a:r>
              <a:rPr lang="ar-IQ" sz="2000" b="1" dirty="0"/>
              <a:t>لجعل عرض العمود يتناسب مع حجم الصفحة:-</a:t>
            </a:r>
            <a:r>
              <a:rPr lang="en-US" sz="2000" dirty="0"/>
              <a:t/>
            </a:r>
            <a:br>
              <a:rPr lang="en-US" sz="2000" dirty="0"/>
            </a:br>
            <a:r>
              <a:rPr lang="ar-SA" sz="2000" b="1" dirty="0"/>
              <a:t>نحدد الاعمدة المطلوبة ← تبويب ادوات الجدول </a:t>
            </a:r>
            <a:r>
              <a:rPr lang="en-US" sz="2000" b="1" dirty="0"/>
              <a:t>Table Tools</a:t>
            </a:r>
            <a:r>
              <a:rPr lang="ar-SA" sz="2000" b="1" dirty="0"/>
              <a:t>←تبويب تخطيط </a:t>
            </a:r>
            <a:r>
              <a:rPr lang="en-US" sz="2000" b="1" dirty="0"/>
              <a:t>Layout</a:t>
            </a:r>
            <a:r>
              <a:rPr lang="ar-SA" sz="2000" b="1" dirty="0"/>
              <a:t>←تبويب حجم الخلية </a:t>
            </a:r>
            <a:r>
              <a:rPr lang="en-US" sz="2000" b="1" dirty="0"/>
              <a:t>Cell Size</a:t>
            </a:r>
            <a:r>
              <a:rPr lang="ar-SA" sz="2000" b="1" dirty="0"/>
              <a:t>← احتواء تلقائي </a:t>
            </a:r>
            <a:r>
              <a:rPr lang="en-US" sz="2000" b="1" dirty="0"/>
              <a:t>Auto fit</a:t>
            </a:r>
            <a:r>
              <a:rPr lang="ar-SA" sz="2000" b="1" dirty="0"/>
              <a:t>←احتواء تلقائي مع الصفحة </a:t>
            </a:r>
            <a:r>
              <a:rPr lang="en-US" sz="2000" b="1" dirty="0"/>
              <a:t>Auto Fit Window</a:t>
            </a:r>
            <a:r>
              <a:rPr lang="ar-IQ" sz="2000" b="1" dirty="0"/>
              <a:t>.</a:t>
            </a:r>
            <a:r>
              <a:rPr lang="en-US" sz="2000" dirty="0"/>
              <a:t/>
            </a:r>
            <a:br>
              <a:rPr lang="en-US" sz="2000" dirty="0"/>
            </a:br>
            <a:r>
              <a:rPr lang="ar-IQ" sz="2000" b="1" dirty="0"/>
              <a:t>لجعل عرض الاعمدة بمقدار ثابت لا يتغير بتغير البيانات او الصفحة :-</a:t>
            </a:r>
            <a:r>
              <a:rPr lang="en-US" sz="2000" dirty="0"/>
              <a:t/>
            </a:r>
            <a:br>
              <a:rPr lang="en-US" sz="2000" dirty="0"/>
            </a:br>
            <a:r>
              <a:rPr lang="ar-SA" sz="2000" b="1" dirty="0"/>
              <a:t>نحدد الاعمدة المطلوبة ← تبويب ادوات الجدول </a:t>
            </a:r>
            <a:r>
              <a:rPr lang="en-US" sz="2000" b="1" dirty="0"/>
              <a:t>Table Tools</a:t>
            </a:r>
            <a:r>
              <a:rPr lang="ar-SA" sz="2000" b="1" dirty="0"/>
              <a:t>←تبويب تخطيط </a:t>
            </a:r>
            <a:r>
              <a:rPr lang="en-US" sz="2000" b="1" dirty="0"/>
              <a:t>Layout</a:t>
            </a:r>
            <a:r>
              <a:rPr lang="ar-SA" sz="2000" b="1" dirty="0"/>
              <a:t>←تبويب حجم الخلية </a:t>
            </a:r>
            <a:r>
              <a:rPr lang="en-US" sz="2000" b="1" dirty="0"/>
              <a:t>Cell Size</a:t>
            </a:r>
            <a:r>
              <a:rPr lang="ar-SA" sz="2000" b="1" dirty="0"/>
              <a:t>← احتواء تلقائي </a:t>
            </a:r>
            <a:r>
              <a:rPr lang="en-US" sz="2000" b="1" dirty="0"/>
              <a:t>Auto fit</a:t>
            </a:r>
            <a:r>
              <a:rPr lang="ar-SA" sz="2000" b="1" dirty="0"/>
              <a:t>←عرض عمود ثابت </a:t>
            </a:r>
            <a:r>
              <a:rPr lang="en-US" sz="2000" b="1" dirty="0"/>
              <a:t>Fixed  Column Width</a:t>
            </a:r>
            <a:r>
              <a:rPr lang="ar-IQ" sz="2000" b="1" dirty="0"/>
              <a:t>.</a:t>
            </a:r>
            <a:r>
              <a:rPr lang="en-US" sz="2000" dirty="0"/>
              <a:t/>
            </a:r>
            <a:br>
              <a:rPr lang="en-US" sz="2000" dirty="0"/>
            </a:br>
            <a:r>
              <a:rPr lang="ar-IQ" sz="2000" b="1" dirty="0"/>
              <a:t>لجعل العرض متساوي بجميع الاعمدة :-</a:t>
            </a:r>
            <a:r>
              <a:rPr lang="en-US" sz="2000" dirty="0"/>
              <a:t/>
            </a:r>
            <a:br>
              <a:rPr lang="en-US" sz="2000" dirty="0"/>
            </a:br>
            <a:r>
              <a:rPr lang="ar-SA" sz="2000" b="1" dirty="0"/>
              <a:t>نحدد الاعمدة المطلوبة ← تبويب ادوات الجدول </a:t>
            </a:r>
            <a:r>
              <a:rPr lang="en-US" sz="2000" b="1" dirty="0"/>
              <a:t>Table Tools</a:t>
            </a:r>
            <a:r>
              <a:rPr lang="ar-SA" sz="2000" b="1" dirty="0"/>
              <a:t>←تبويب تخطيط </a:t>
            </a:r>
            <a:r>
              <a:rPr lang="en-US" sz="2000" b="1" dirty="0"/>
              <a:t>Layout</a:t>
            </a:r>
            <a:r>
              <a:rPr lang="ar-SA" sz="2000" b="1" dirty="0"/>
              <a:t>←تبويب حجم الخلية </a:t>
            </a:r>
            <a:r>
              <a:rPr lang="en-US" sz="2000" b="1" dirty="0"/>
              <a:t>Cell Size</a:t>
            </a:r>
            <a:r>
              <a:rPr lang="ar-SA" sz="2000" b="1" dirty="0"/>
              <a:t>← توزيع الاعمدة</a:t>
            </a:r>
            <a:r>
              <a:rPr lang="en-US" sz="2000" b="1" dirty="0"/>
              <a:t>  Distribute Columns</a:t>
            </a:r>
            <a:r>
              <a:rPr lang="ar-IQ" sz="2000" b="1" dirty="0"/>
              <a:t>.</a:t>
            </a:r>
            <a:r>
              <a:rPr lang="en-US" sz="2000" dirty="0"/>
              <a:t/>
            </a:r>
            <a:br>
              <a:rPr lang="en-US" sz="2000" dirty="0"/>
            </a:br>
            <a:r>
              <a:rPr lang="ar-IQ" sz="2000" b="1" dirty="0"/>
              <a:t>لجعل الارتفاع متساوي بجميع الصفوف:-</a:t>
            </a:r>
            <a:r>
              <a:rPr lang="en-US" sz="2000" dirty="0"/>
              <a:t/>
            </a:r>
            <a:br>
              <a:rPr lang="en-US" sz="2000" dirty="0"/>
            </a:br>
            <a:r>
              <a:rPr lang="ar-SA" sz="2000" b="1" dirty="0"/>
              <a:t>نحدد الصفوف المطلوبة ← تبويب ادوات الجدول </a:t>
            </a:r>
            <a:r>
              <a:rPr lang="en-US" sz="2000" b="1" dirty="0"/>
              <a:t>Table Tools</a:t>
            </a:r>
            <a:r>
              <a:rPr lang="ar-SA" sz="2000" b="1" dirty="0"/>
              <a:t>←تبويب تخطيط </a:t>
            </a:r>
            <a:r>
              <a:rPr lang="en-US" sz="2000" b="1" dirty="0"/>
              <a:t>Layout</a:t>
            </a:r>
            <a:r>
              <a:rPr lang="ar-SA" sz="2000" b="1" dirty="0"/>
              <a:t>←تبويب حجم الخلية </a:t>
            </a:r>
            <a:r>
              <a:rPr lang="en-US" sz="2000" b="1" dirty="0"/>
              <a:t>Cell Size</a:t>
            </a:r>
            <a:r>
              <a:rPr lang="ar-SA" sz="2000" b="1" dirty="0"/>
              <a:t>← توزيع الصفوف </a:t>
            </a:r>
            <a:r>
              <a:rPr lang="en-US" sz="2000" b="1" dirty="0"/>
              <a:t>  Distribute Rows</a:t>
            </a:r>
            <a:r>
              <a:rPr lang="ar-IQ" sz="2000" b="1" dirty="0"/>
              <a:t>.</a:t>
            </a:r>
            <a:r>
              <a:rPr lang="en-US" sz="2000" dirty="0"/>
              <a:t/>
            </a:r>
            <a:br>
              <a:rPr lang="en-US" sz="2000" dirty="0"/>
            </a:br>
            <a:endParaRPr lang="en-US" sz="2000" dirty="0"/>
          </a:p>
        </p:txBody>
      </p:sp>
      <p:sp>
        <p:nvSpPr>
          <p:cNvPr id="3" name="Slide Number Placeholder 2"/>
          <p:cNvSpPr>
            <a:spLocks noGrp="1"/>
          </p:cNvSpPr>
          <p:nvPr>
            <p:ph type="sldNum" sz="quarter" idx="12"/>
          </p:nvPr>
        </p:nvSpPr>
        <p:spPr/>
        <p:txBody>
          <a:bodyPr/>
          <a:lstStyle/>
          <a:p>
            <a:fld id="{D51F6693-DA76-4870-837C-52D392DFAB7A}" type="slidenum">
              <a:rPr lang="en-US" smtClean="0"/>
              <a:t>7</a:t>
            </a:fld>
            <a:endParaRPr lang="en-US"/>
          </a:p>
        </p:txBody>
      </p:sp>
      <p:sp>
        <p:nvSpPr>
          <p:cNvPr id="4" name="Footer Placeholder 3"/>
          <p:cNvSpPr>
            <a:spLocks noGrp="1"/>
          </p:cNvSpPr>
          <p:nvPr>
            <p:ph type="ftr" sz="quarter" idx="11"/>
          </p:nvPr>
        </p:nvSpPr>
        <p:spPr>
          <a:xfrm>
            <a:off x="642910" y="6356350"/>
            <a:ext cx="5376890" cy="365125"/>
          </a:xfrm>
        </p:spPr>
        <p:txBody>
          <a:bodyPr/>
          <a:lstStyle/>
          <a:p>
            <a:r>
              <a:rPr lang="ar-IQ" sz="1400" b="1" dirty="0" smtClean="0"/>
              <a:t>حاسبات/ المرحلة الثانية                                                    م.اسيل غازي محمود</a:t>
            </a:r>
            <a:endParaRPr lang="en-US" sz="1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6143668"/>
          </a:xfrm>
        </p:spPr>
        <p:txBody>
          <a:bodyPr>
            <a:noAutofit/>
          </a:bodyPr>
          <a:lstStyle/>
          <a:p>
            <a:pPr algn="r" rtl="1"/>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smtClean="0"/>
              <a:t>تغير </a:t>
            </a:r>
            <a:r>
              <a:rPr lang="ar-IQ" sz="2400" b="1" dirty="0"/>
              <a:t>نمط الجدول:-</a:t>
            </a:r>
            <a:r>
              <a:rPr lang="en-US" sz="2400" dirty="0"/>
              <a:t/>
            </a:r>
            <a:br>
              <a:rPr lang="en-US" sz="2400" dirty="0"/>
            </a:br>
            <a:r>
              <a:rPr lang="ar-IQ" sz="2400" b="1" dirty="0"/>
              <a:t>لتغير نمط الجدول نقوم بما يلي:-</a:t>
            </a:r>
            <a:r>
              <a:rPr lang="en-US" sz="2400" dirty="0"/>
              <a:t/>
            </a:r>
            <a:br>
              <a:rPr lang="en-US" sz="2400" dirty="0"/>
            </a:br>
            <a:r>
              <a:rPr lang="ar-IQ" sz="2400" dirty="0" smtClean="0"/>
              <a:t>1.</a:t>
            </a:r>
            <a:r>
              <a:rPr lang="ar-IQ" sz="2400" b="1" dirty="0" smtClean="0"/>
              <a:t>نحدد </a:t>
            </a:r>
            <a:r>
              <a:rPr lang="ar-IQ" sz="2400" b="1" dirty="0"/>
              <a:t>الجدول المطلوب تغير نمطه.</a:t>
            </a:r>
            <a:r>
              <a:rPr lang="en-US" sz="2400" dirty="0"/>
              <a:t/>
            </a:r>
            <a:br>
              <a:rPr lang="en-US" sz="2400" dirty="0"/>
            </a:br>
            <a:r>
              <a:rPr lang="ar-IQ" sz="2400" dirty="0" smtClean="0"/>
              <a:t>2.</a:t>
            </a:r>
            <a:r>
              <a:rPr lang="ar-IQ" sz="2400" b="1" dirty="0" smtClean="0"/>
              <a:t>ننتقل </a:t>
            </a:r>
            <a:r>
              <a:rPr lang="ar-IQ" sz="2400" b="1" dirty="0"/>
              <a:t>الى تبويب ادوات الجدول </a:t>
            </a:r>
            <a:r>
              <a:rPr lang="en-US" sz="2400" b="1" dirty="0"/>
              <a:t>Table Tools </a:t>
            </a:r>
            <a:r>
              <a:rPr lang="ar-IQ" sz="2400" b="1" dirty="0"/>
              <a:t> ومنها نختار تصميم </a:t>
            </a:r>
            <a:r>
              <a:rPr lang="en-US" sz="2400" b="1" dirty="0"/>
              <a:t>Design</a:t>
            </a:r>
            <a:r>
              <a:rPr lang="ar-IQ" sz="2400" b="1" dirty="0"/>
              <a:t>.</a:t>
            </a:r>
            <a:r>
              <a:rPr lang="en-US" sz="2400" dirty="0"/>
              <a:t/>
            </a:r>
            <a:br>
              <a:rPr lang="en-US" sz="2400" dirty="0"/>
            </a:br>
            <a:r>
              <a:rPr lang="ar-IQ" sz="2400" b="1" dirty="0"/>
              <a:t> </a:t>
            </a:r>
            <a:r>
              <a:rPr lang="ar-IQ" sz="2400" b="1" dirty="0" smtClean="0"/>
              <a:t>3. ومن </a:t>
            </a:r>
            <a:r>
              <a:rPr lang="ar-IQ" sz="2400" b="1" dirty="0"/>
              <a:t>انماط الجدول </a:t>
            </a:r>
            <a:r>
              <a:rPr lang="en-US" sz="2400" b="1" dirty="0"/>
              <a:t>Table Style</a:t>
            </a:r>
            <a:r>
              <a:rPr lang="ar-IQ" sz="2400" b="1" dirty="0"/>
              <a:t> نقوم بأختيار النمط المناسب </a:t>
            </a:r>
            <a:r>
              <a:rPr lang="ar-IQ" sz="2400" b="1" dirty="0" smtClean="0"/>
              <a:t>للجدول</a:t>
            </a:r>
            <a:r>
              <a:rPr lang="ar-IQ" sz="2400" b="1" dirty="0"/>
              <a:t/>
            </a:r>
            <a:br>
              <a:rPr lang="ar-IQ" sz="2400" b="1" dirty="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smtClean="0"/>
              <a:t>لأضافة </a:t>
            </a:r>
            <a:r>
              <a:rPr lang="ar-IQ" sz="2400" b="1" dirty="0"/>
              <a:t>تظليل للجدول نتبع مايلي:-</a:t>
            </a:r>
            <a:r>
              <a:rPr lang="en-US" sz="2400" dirty="0"/>
              <a:t/>
            </a:r>
            <a:br>
              <a:rPr lang="en-US" sz="2400" dirty="0"/>
            </a:br>
            <a:r>
              <a:rPr lang="ar-IQ" sz="2400" dirty="0" smtClean="0"/>
              <a:t>1.</a:t>
            </a:r>
            <a:r>
              <a:rPr lang="ar-IQ" sz="2400" b="1" dirty="0" smtClean="0"/>
              <a:t>نحدد </a:t>
            </a:r>
            <a:r>
              <a:rPr lang="ar-IQ" sz="2400" b="1" dirty="0"/>
              <a:t>الجدول المطلوب .</a:t>
            </a:r>
            <a:r>
              <a:rPr lang="en-US" sz="2400" dirty="0"/>
              <a:t/>
            </a:r>
            <a:br>
              <a:rPr lang="en-US" sz="2400" dirty="0"/>
            </a:br>
            <a:r>
              <a:rPr lang="ar-IQ" sz="2400" dirty="0" smtClean="0"/>
              <a:t>2.</a:t>
            </a:r>
            <a:r>
              <a:rPr lang="ar-IQ" sz="2400" b="1" dirty="0" smtClean="0"/>
              <a:t>ننتقل </a:t>
            </a:r>
            <a:r>
              <a:rPr lang="ar-IQ" sz="2400" b="1" dirty="0"/>
              <a:t>الى تبويب ادوات الجدول </a:t>
            </a:r>
            <a:r>
              <a:rPr lang="en-US" sz="2400" b="1" dirty="0"/>
              <a:t>Table Tools</a:t>
            </a:r>
            <a:r>
              <a:rPr lang="ar-IQ" sz="2400" b="1" dirty="0"/>
              <a:t> ومنها نختار تصميم </a:t>
            </a:r>
            <a:r>
              <a:rPr lang="en-US" sz="2400" b="1" dirty="0"/>
              <a:t>Design</a:t>
            </a:r>
            <a:r>
              <a:rPr lang="ar-IQ" sz="2400" b="1" dirty="0"/>
              <a:t>.</a:t>
            </a:r>
            <a:r>
              <a:rPr lang="en-US" sz="2400" dirty="0"/>
              <a:t/>
            </a:r>
            <a:br>
              <a:rPr lang="en-US" sz="2400" dirty="0"/>
            </a:br>
            <a:r>
              <a:rPr lang="ar-IQ" sz="2400" dirty="0" smtClean="0"/>
              <a:t>3.</a:t>
            </a:r>
            <a:r>
              <a:rPr lang="ar-IQ" sz="2400" b="1" dirty="0" smtClean="0"/>
              <a:t>ومن </a:t>
            </a:r>
            <a:r>
              <a:rPr lang="ar-IQ" sz="2400" b="1" dirty="0"/>
              <a:t>تبويب انماط الجدول </a:t>
            </a:r>
            <a:r>
              <a:rPr lang="en-US" sz="2400" b="1" dirty="0"/>
              <a:t>Table Style</a:t>
            </a:r>
            <a:r>
              <a:rPr lang="ar-IQ" sz="2400" b="1" dirty="0"/>
              <a:t> نختار تظليل </a:t>
            </a:r>
            <a:r>
              <a:rPr lang="en-US" sz="2400" b="1" dirty="0"/>
              <a:t>Shading</a:t>
            </a:r>
            <a:r>
              <a:rPr lang="ar-IQ" sz="2400" b="1" dirty="0"/>
              <a:t>.</a:t>
            </a:r>
            <a:r>
              <a:rPr lang="en-US" sz="2400" dirty="0"/>
              <a:t/>
            </a:r>
            <a:br>
              <a:rPr lang="en-US" sz="2400" dirty="0"/>
            </a:br>
            <a:r>
              <a:rPr lang="ar-IQ" sz="2400" dirty="0" smtClean="0"/>
              <a:t>4.</a:t>
            </a:r>
            <a:r>
              <a:rPr lang="ar-IQ" sz="2400" b="1" dirty="0" smtClean="0"/>
              <a:t>نقوم </a:t>
            </a:r>
            <a:r>
              <a:rPr lang="ar-IQ" sz="2400" b="1" dirty="0"/>
              <a:t>بأختيار اللون المناسب للتظليل.</a:t>
            </a:r>
            <a:r>
              <a:rPr lang="en-US" sz="2400" dirty="0"/>
              <a:t/>
            </a:r>
            <a:br>
              <a:rPr lang="en-US" sz="2400" dirty="0"/>
            </a:br>
            <a:r>
              <a:rPr lang="ar-IQ" sz="2400" dirty="0" smtClean="0"/>
              <a:t>5.</a:t>
            </a:r>
            <a:r>
              <a:rPr lang="ar-IQ" sz="2400" b="1" dirty="0" smtClean="0"/>
              <a:t>واذا </a:t>
            </a:r>
            <a:r>
              <a:rPr lang="ar-IQ" sz="2400" b="1" dirty="0"/>
              <a:t>اردنا الغاء التظليل نختار بدون لون </a:t>
            </a:r>
            <a:r>
              <a:rPr lang="en-US" sz="2400" b="1" dirty="0"/>
              <a:t>No Color</a:t>
            </a:r>
            <a:r>
              <a:rPr lang="ar-IQ" sz="2400" b="1" dirty="0"/>
              <a:t>.</a:t>
            </a:r>
            <a:r>
              <a:rPr lang="en-US" sz="2400" dirty="0"/>
              <a:t/>
            </a:r>
            <a:br>
              <a:rPr lang="en-US" sz="2400" dirty="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dirty="0"/>
              <a:t/>
            </a:r>
            <a:br>
              <a:rPr lang="en-US" sz="2400" dirty="0"/>
            </a:br>
            <a:endParaRPr lang="en-US" sz="2400" dirty="0"/>
          </a:p>
        </p:txBody>
      </p:sp>
      <p:pic>
        <p:nvPicPr>
          <p:cNvPr id="4" name="Picture 3"/>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357422" y="2500306"/>
            <a:ext cx="5500726" cy="1566198"/>
          </a:xfrm>
          <a:prstGeom prst="rect">
            <a:avLst/>
          </a:prstGeom>
          <a:noFill/>
          <a:ln>
            <a:noFill/>
          </a:ln>
        </p:spPr>
      </p:pic>
      <p:sp>
        <p:nvSpPr>
          <p:cNvPr id="5" name="Slide Number Placeholder 4"/>
          <p:cNvSpPr>
            <a:spLocks noGrp="1"/>
          </p:cNvSpPr>
          <p:nvPr>
            <p:ph type="sldNum" sz="quarter" idx="12"/>
          </p:nvPr>
        </p:nvSpPr>
        <p:spPr/>
        <p:txBody>
          <a:bodyPr/>
          <a:lstStyle/>
          <a:p>
            <a:fld id="{D51F6693-DA76-4870-837C-52D392DFAB7A}" type="slidenum">
              <a:rPr lang="en-US" smtClean="0"/>
              <a:t>8</a:t>
            </a:fld>
            <a:endParaRPr lang="en-US"/>
          </a:p>
        </p:txBody>
      </p:sp>
      <p:sp>
        <p:nvSpPr>
          <p:cNvPr id="6" name="Footer Placeholder 5"/>
          <p:cNvSpPr>
            <a:spLocks noGrp="1"/>
          </p:cNvSpPr>
          <p:nvPr>
            <p:ph type="ftr" sz="quarter" idx="11"/>
          </p:nvPr>
        </p:nvSpPr>
        <p:spPr>
          <a:xfrm>
            <a:off x="500034" y="6356350"/>
            <a:ext cx="5519766" cy="365125"/>
          </a:xfrm>
        </p:spPr>
        <p:txBody>
          <a:bodyPr/>
          <a:lstStyle/>
          <a:p>
            <a:r>
              <a:rPr lang="ar-IQ" sz="1400" b="1" dirty="0" smtClean="0"/>
              <a:t>حاسبات/ المرحلة الثانية                                                    م.اسيل غازي محمود</a:t>
            </a:r>
            <a:endParaRPr lang="en-US"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000792"/>
          </a:xfrm>
        </p:spPr>
        <p:txBody>
          <a:bodyPr>
            <a:noAutofit/>
          </a:bodyPr>
          <a:lstStyle/>
          <a:p>
            <a:pPr algn="r" rtl="1"/>
            <a:r>
              <a:rPr lang="ar-IQ" sz="2400" b="1" dirty="0" smtClean="0"/>
              <a:t/>
            </a:r>
            <a:br>
              <a:rPr lang="ar-IQ" sz="2400" b="1" dirty="0" smtClean="0"/>
            </a:br>
            <a:r>
              <a:rPr lang="ar-IQ" sz="2400" b="1" dirty="0"/>
              <a:t>6</a:t>
            </a:r>
            <a:r>
              <a:rPr lang="ar-IQ" sz="2400" b="1" dirty="0" smtClean="0"/>
              <a:t>.واذا </a:t>
            </a:r>
            <a:r>
              <a:rPr lang="ar-IQ" sz="2400" b="1" dirty="0"/>
              <a:t>اردنا الوان اضافية نختار الوان اضافية </a:t>
            </a:r>
            <a:r>
              <a:rPr lang="en-US" sz="2400" b="1" dirty="0"/>
              <a:t>More Color</a:t>
            </a:r>
            <a:r>
              <a:rPr lang="ar-IQ" sz="2400" b="1" dirty="0" smtClean="0"/>
              <a:t>.</a:t>
            </a:r>
            <a:br>
              <a:rPr lang="ar-IQ" sz="2400" b="1" dirty="0" smtClean="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400" b="1" dirty="0" smtClean="0"/>
              <a:t>ولأضافة </a:t>
            </a:r>
            <a:r>
              <a:rPr lang="ar-IQ" sz="2400" b="1" dirty="0"/>
              <a:t>حدود للجدول:-</a:t>
            </a:r>
            <a:r>
              <a:rPr lang="en-US" sz="2400" dirty="0"/>
              <a:t/>
            </a:r>
            <a:br>
              <a:rPr lang="en-US" sz="2400" dirty="0"/>
            </a:br>
            <a:r>
              <a:rPr lang="ar-IQ" sz="2400" dirty="0" smtClean="0"/>
              <a:t>1. </a:t>
            </a:r>
            <a:r>
              <a:rPr lang="ar-IQ" sz="2400" b="1" dirty="0" smtClean="0"/>
              <a:t>نحدد </a:t>
            </a:r>
            <a:r>
              <a:rPr lang="ar-IQ" sz="2400" b="1" dirty="0"/>
              <a:t>الجدول المطلوب .</a:t>
            </a:r>
            <a:r>
              <a:rPr lang="en-US" sz="2400" dirty="0"/>
              <a:t/>
            </a:r>
            <a:br>
              <a:rPr lang="en-US" sz="2400" dirty="0"/>
            </a:br>
            <a:r>
              <a:rPr lang="ar-IQ" sz="2400" dirty="0" smtClean="0"/>
              <a:t>2. </a:t>
            </a:r>
            <a:r>
              <a:rPr lang="ar-IQ" sz="2400" b="1" dirty="0" smtClean="0"/>
              <a:t>ننتقل </a:t>
            </a:r>
            <a:r>
              <a:rPr lang="ar-IQ" sz="2400" b="1" dirty="0"/>
              <a:t>الى تبويب ادوات الجدول </a:t>
            </a:r>
            <a:r>
              <a:rPr lang="en-US" sz="2400" b="1" dirty="0"/>
              <a:t>Table Tools</a:t>
            </a:r>
            <a:r>
              <a:rPr lang="ar-IQ" sz="2400" b="1" dirty="0"/>
              <a:t> ومنها نختار تصميم </a:t>
            </a:r>
            <a:r>
              <a:rPr lang="en-US" sz="2400" b="1" dirty="0"/>
              <a:t>Design</a:t>
            </a:r>
            <a:r>
              <a:rPr lang="ar-IQ" sz="2400" b="1" dirty="0"/>
              <a:t>.</a:t>
            </a:r>
            <a:r>
              <a:rPr lang="en-US" sz="2400" dirty="0"/>
              <a:t/>
            </a:r>
            <a:br>
              <a:rPr lang="en-US" sz="2400" dirty="0"/>
            </a:br>
            <a:r>
              <a:rPr lang="ar-IQ" sz="2400" dirty="0" smtClean="0"/>
              <a:t>3.</a:t>
            </a:r>
            <a:r>
              <a:rPr lang="ar-IQ" sz="2400" b="1" dirty="0" smtClean="0"/>
              <a:t>ومن </a:t>
            </a:r>
            <a:r>
              <a:rPr lang="ar-IQ" sz="2400" b="1" dirty="0"/>
              <a:t>تبويب انماط الجدول </a:t>
            </a:r>
            <a:r>
              <a:rPr lang="en-US" sz="2400" b="1" dirty="0"/>
              <a:t>Table Style</a:t>
            </a:r>
            <a:r>
              <a:rPr lang="ar-IQ" sz="2400" b="1" dirty="0"/>
              <a:t> نختار حدود </a:t>
            </a:r>
            <a:r>
              <a:rPr lang="en-US" sz="2400" b="1" dirty="0"/>
              <a:t>Borders</a:t>
            </a:r>
            <a:r>
              <a:rPr lang="ar-IQ" sz="2400" b="1" dirty="0"/>
              <a:t>.</a:t>
            </a:r>
            <a:r>
              <a:rPr lang="en-US" sz="2400" dirty="0"/>
              <a:t/>
            </a:r>
            <a:br>
              <a:rPr lang="en-US" sz="2400" dirty="0"/>
            </a:br>
            <a:r>
              <a:rPr lang="ar-IQ" sz="2400" dirty="0" smtClean="0"/>
              <a:t>4.</a:t>
            </a:r>
            <a:r>
              <a:rPr lang="ar-IQ" sz="2400" b="1" dirty="0" smtClean="0"/>
              <a:t>نقوم </a:t>
            </a:r>
            <a:r>
              <a:rPr lang="ar-IQ" sz="2400" b="1" dirty="0"/>
              <a:t>بأختيار الحد المطلوب.</a:t>
            </a:r>
            <a:r>
              <a:rPr lang="en-US" sz="2400" dirty="0"/>
              <a:t/>
            </a:r>
            <a:br>
              <a:rPr lang="en-US" sz="2400" dirty="0"/>
            </a:br>
            <a:r>
              <a:rPr lang="en-US" sz="2400" dirty="0"/>
              <a:t/>
            </a:r>
            <a:br>
              <a:rPr lang="en-US" sz="2400" dirty="0"/>
            </a:br>
            <a:endParaRPr lang="en-US" sz="2400" dirty="0"/>
          </a:p>
        </p:txBody>
      </p:sp>
      <p:pic>
        <p:nvPicPr>
          <p:cNvPr id="3" name="Picture 2"/>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500166" y="1142984"/>
            <a:ext cx="6786610" cy="2571768"/>
          </a:xfrm>
          <a:prstGeom prst="rect">
            <a:avLst/>
          </a:prstGeom>
          <a:noFill/>
          <a:ln>
            <a:noFill/>
          </a:ln>
        </p:spPr>
      </p:pic>
      <p:sp>
        <p:nvSpPr>
          <p:cNvPr id="4" name="Slide Number Placeholder 3"/>
          <p:cNvSpPr>
            <a:spLocks noGrp="1"/>
          </p:cNvSpPr>
          <p:nvPr>
            <p:ph type="sldNum" sz="quarter" idx="12"/>
          </p:nvPr>
        </p:nvSpPr>
        <p:spPr/>
        <p:txBody>
          <a:bodyPr/>
          <a:lstStyle/>
          <a:p>
            <a:fld id="{D51F6693-DA76-4870-837C-52D392DFAB7A}" type="slidenum">
              <a:rPr lang="en-US" smtClean="0"/>
              <a:t>9</a:t>
            </a:fld>
            <a:endParaRPr lang="en-US"/>
          </a:p>
        </p:txBody>
      </p:sp>
      <p:sp>
        <p:nvSpPr>
          <p:cNvPr id="5" name="Footer Placeholder 4"/>
          <p:cNvSpPr>
            <a:spLocks noGrp="1"/>
          </p:cNvSpPr>
          <p:nvPr>
            <p:ph type="ftr" sz="quarter" idx="11"/>
          </p:nvPr>
        </p:nvSpPr>
        <p:spPr>
          <a:xfrm>
            <a:off x="428596" y="6356350"/>
            <a:ext cx="5591204" cy="365125"/>
          </a:xfrm>
        </p:spPr>
        <p:txBody>
          <a:bodyPr/>
          <a:lstStyle/>
          <a:p>
            <a:r>
              <a:rPr lang="ar-IQ" sz="1400" b="1" dirty="0" smtClean="0"/>
              <a:t>حاسبات/ المرحلة الثانية                                                    م.اسيل غازي محمود</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128</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لاضافة جدول الى المستند:- نضع المؤشر بالمكان المطلوب الاضافة فيه  ادراج Insert جدول Table نقوم بتحديد عدد الاعمدة وعدد الصفوف. لأضافة صف الى الجدول (صف اعلى) :- نحدد الصف المطلوب الاضافة قبله  نختار تخطيط Layout  من تبويب ادوات الجدول Table Toolsصفوف واعمدة Rows and Columnsادراج اعلى Insert Above لأضافة صف الى الجدول(صف اسفل):- نحدد الصف المطلوب الاضافة بعده  نختار تخطيط Layout  من تبويب ادوات الجدول Table Toolsصفوف واعمدة Rows and Columnsادراج اسفل Insert Below</vt:lpstr>
      <vt:lpstr>Slide 3</vt:lpstr>
      <vt:lpstr>لحذف خلية او خلايا معينة:-  نحدد الخلية او الخلايا المطلوب حذفهاتبويب ادوات الجدول Table Toolsتبويب تخطيطLayout صفوف واعمدة  نختار حذف خلايا Delete Cells. لحذف عمود:- نحدد العمود المراد حذفه  تبويب ادوات الجدول Table Tools تبويب تخطيطLayout صفوف واعمدة  نختار حذف اعمدة Delete Columns. لحذف صف:- نحدد الصف المراد حذفه  تبويب ادوات الجدول Table Tools تبويب تخطيطLayout صفوف واعمدة  نختار حذف صف Delete Rows. لحذف الجدول بأكمله:- تحديد الجدول تبويب ادوات الجدول Table Tools تبويب تخطيطLayout صفوف واعمدة  نختار حذف جدول Delete Table. </vt:lpstr>
      <vt:lpstr>Slide 5</vt:lpstr>
      <vt:lpstr>Slide 6</vt:lpstr>
      <vt:lpstr>لتغير عرض العمود وارتفاع الصف:- نحدد الاعمدة المطلوبة ← تبويب ادوات الجدول Table Tools←تبويب تخطيط Layout←تبويب حجم الخلية Cell Size← نقوم بتغير نسب الارتفاع بخانة الارتفاعHeight ونسب العرض بخانة العرض Width. لجعل عرض العمود يتناسب مع حجم البيانات المدخلة:- نحدد الاعمدة المطلوبة ← تبويب ادوات الجدول Table Tools←تبويب تخطيط Layout←تبويب حجم الخلية Cell Size← احتواء تلقائي Auto fit← احتواء تلقائي للبيانات Auto Fit Content. لجعل عرض العمود يتناسب مع حجم الصفحة:- نحدد الاعمدة المطلوبة ← تبويب ادوات الجدول Table Tools←تبويب تخطيط Layout←تبويب حجم الخلية Cell Size← احتواء تلقائي Auto fit←احتواء تلقائي مع الصفحة Auto Fit Window. لجعل عرض الاعمدة بمقدار ثابت لا يتغير بتغير البيانات او الصفحة :- نحدد الاعمدة المطلوبة ← تبويب ادوات الجدول Table Tools←تبويب تخطيط Layout←تبويب حجم الخلية Cell Size← احتواء تلقائي Auto fit←عرض عمود ثابت Fixed  Column Width. لجعل العرض متساوي بجميع الاعمدة :- نحدد الاعمدة المطلوبة ← تبويب ادوات الجدول Table Tools←تبويب تخطيط Layout←تبويب حجم الخلية Cell Size← توزيع الاعمدة  Distribute Columns. لجعل الارتفاع متساوي بجميع الصفوف:- نحدد الصفوف المطلوبة ← تبويب ادوات الجدول Table Tools←تبويب تخطيط Layout←تبويب حجم الخلية Cell Size← توزيع الصفوف   Distribute Rows. </vt:lpstr>
      <vt:lpstr>     تغير نمط الجدول:- لتغير نمط الجدول نقوم بما يلي:- 1.نحدد الجدول المطلوب تغير نمطه. 2.ننتقل الى تبويب ادوات الجدول Table Tools  ومنها نختار تصميم Design.  3. ومن انماط الجدول Table Style نقوم بأختيار النمط المناسب للجدول      لأضافة تظليل للجدول نتبع مايلي:- 1.نحدد الجدول المطلوب . 2.ننتقل الى تبويب ادوات الجدول Table Tools ومنها نختار تصميم Design. 3.ومن تبويب انماط الجدول Table Style نختار تظليل Shading. 4.نقوم بأختيار اللون المناسب للتظليل. 5.واذا اردنا الغاء التظليل نختار بدون لون No Color.     </vt:lpstr>
      <vt:lpstr> 6.واذا اردنا الوان اضافية نختار الوان اضافية More Color.          ولأضافة حدود للجدول:- 1. نحدد الجدول المطلوب . 2. ننتقل الى تبويب ادوات الجدول Table Tools ومنها نختار تصميم Design. 3.ومن تبويب انماط الجدول Table Style نختار حدود Borders. 4.نقوم بأختيار الحد المطلوب.  </vt:lpstr>
      <vt:lpstr>        5.ولاختيار حدود وتنسيقاتها بصورة ادق نختار حدود وتظليل Border And Shading من خانة حدود Borders سوف تظهر نافذة حدود وتظليل  Border And Shading  ومن خانة الحدود نحدد النمط للحد من خانة نمط Style  واللون من خانة Color والسمك من خانة Width والنوع من خانة Setting . 6. واذا اردنا تطبيق الحد على كافة الجدول نختار تطبيق على الجدول (Table) من خانة Apply to     من نافذة حدود وتظليل. 7. واذا اردنا تطبيق الحد على خلية معينة نختار تطبيق على خلية Cell  من خانة Apply to  من خانة حدود وتظليل . 8. وفي حالة اردنا حدود على فقرة معينة (بدون تكوين جدول) نختار تطبيق على فقرة Paragraph من خانة Apply to  من خانة حدود وتظليل. </vt:lpstr>
      <vt:lpstr>لتقسيم خلية الجدول الى مجموعة من الخلايا:- لتقسيم خلية ما في الجدول الى خليتين او اكثر نتبع مايلي:- 1.نحدد الخلية المطلوبة. 2.تبويب ادوات الجدول Table Tools ومنها ننتقل الى تخطيط Layout. 3.ننتقل الى خانة الدمجMerge ومنها الى تقسيم الخلية Split Cell. سوف يظهر مربع حوار نحدد بها عدد الاعمدة  في خانة Number of Columnsوعدد الصفوف في خانة number of Rows. </vt:lpstr>
      <vt:lpstr>لالغاء عملية تقسيم الخلية:- 1.نحدد الخلية المطلوبة. 2.تبويب ادوات الجدول Table Tools ومنها ننتقل الى تخطيط Layout. 3.ننتقل الى خانة الدمجMerge ومنها دمج الخلية Merge Cells. نحدد الخلية المطلوبة ← تبويب ادوات الجدول Table Tools← تبويب تخطيط Layout← تبويب الدمج Merge←دمج الخلية.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nursing</dc:creator>
  <cp:lastModifiedBy>nursing</cp:lastModifiedBy>
  <cp:revision>17</cp:revision>
  <dcterms:created xsi:type="dcterms:W3CDTF">2013-11-26T07:41:44Z</dcterms:created>
  <dcterms:modified xsi:type="dcterms:W3CDTF">2013-11-26T10:20:54Z</dcterms:modified>
</cp:coreProperties>
</file>